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Source Code Pro Light"/>
      <p:regular r:id="rId37"/>
      <p:bold r:id="rId38"/>
      <p:italic r:id="rId39"/>
      <p:boldItalic r:id="rId40"/>
    </p:embeddedFont>
    <p:embeddedFont>
      <p:font typeface="Teko"/>
      <p:regular r:id="rId41"/>
      <p:bold r:id="rId42"/>
    </p:embeddedFont>
    <p:embeddedFont>
      <p:font typeface="Nunito"/>
      <p:regular r:id="rId43"/>
      <p:bold r:id="rId44"/>
      <p:italic r:id="rId45"/>
      <p:boldItalic r:id="rId46"/>
    </p:embeddedFont>
    <p:embeddedFont>
      <p:font typeface="Source Code Pro"/>
      <p:regular r:id="rId47"/>
      <p:bold r:id="rId48"/>
      <p:italic r:id="rId49"/>
      <p:boldItalic r:id="rId50"/>
    </p:embeddedFont>
    <p:embeddedFont>
      <p:font typeface="Teko Medium"/>
      <p:regular r:id="rId51"/>
      <p:bold r:id="rId52"/>
    </p:embeddedFont>
    <p:embeddedFont>
      <p:font typeface="Teko Ligh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2880">
          <p15:clr>
            <a:srgbClr val="A4A3A4"/>
          </p15:clr>
        </p15:guide>
        <p15:guide id="3" orient="horz" pos="744">
          <p15:clr>
            <a:srgbClr val="9AA0A6"/>
          </p15:clr>
        </p15:guide>
        <p15:guide id="4" pos="10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641816-E69B-44FD-9806-7066F7FB6176}">
  <a:tblStyle styleId="{03641816-E69B-44FD-9806-7066F7FB61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76" orient="horz"/>
        <p:guide pos="2880"/>
        <p:guide pos="744" orient="horz"/>
        <p:guide pos="104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Light-boldItalic.fntdata"/><Relationship Id="rId42" Type="http://schemas.openxmlformats.org/officeDocument/2006/relationships/font" Target="fonts/Teko-bold.fntdata"/><Relationship Id="rId41" Type="http://schemas.openxmlformats.org/officeDocument/2006/relationships/font" Target="fonts/Teko-regular.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ourceCodePro-bold.fntdata"/><Relationship Id="rId47" Type="http://schemas.openxmlformats.org/officeDocument/2006/relationships/font" Target="fonts/SourceCodePro-regular.fntdata"/><Relationship Id="rId49" Type="http://schemas.openxmlformats.org/officeDocument/2006/relationships/font" Target="fonts/SourceCodePr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SourceCodeProLight-regular.fntdata"/><Relationship Id="rId36" Type="http://schemas.openxmlformats.org/officeDocument/2006/relationships/slide" Target="slides/slide29.xml"/><Relationship Id="rId39" Type="http://schemas.openxmlformats.org/officeDocument/2006/relationships/font" Target="fonts/SourceCodeProLight-italic.fntdata"/><Relationship Id="rId38" Type="http://schemas.openxmlformats.org/officeDocument/2006/relationships/font" Target="fonts/SourceCodeProLigh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TekoMedium-regular.fntdata"/><Relationship Id="rId50" Type="http://schemas.openxmlformats.org/officeDocument/2006/relationships/font" Target="fonts/SourceCodePro-boldItalic.fntdata"/><Relationship Id="rId53" Type="http://schemas.openxmlformats.org/officeDocument/2006/relationships/font" Target="fonts/TekoLight-regular.fntdata"/><Relationship Id="rId52" Type="http://schemas.openxmlformats.org/officeDocument/2006/relationships/font" Target="fonts/TekoMedium-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TekoLight-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59e9190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59e9190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5a6af87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5a6af87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explore the relationship between region and sales</a:t>
            </a:r>
            <a:endParaRPr/>
          </a:p>
          <a:p>
            <a:pPr indent="0" lvl="0" marL="0" rtl="0" algn="l">
              <a:spcBef>
                <a:spcPts val="0"/>
              </a:spcBef>
              <a:spcAft>
                <a:spcPts val="0"/>
              </a:spcAft>
              <a:buNone/>
            </a:pPr>
            <a:r>
              <a:rPr lang="en"/>
              <a:t>We found that even though the </a:t>
            </a:r>
            <a:r>
              <a:rPr lang="en"/>
              <a:t>global sales of the three brands are similar, they have significant different performance in different regions.</a:t>
            </a:r>
            <a:endParaRPr/>
          </a:p>
          <a:p>
            <a:pPr indent="0" lvl="0" marL="0" rtl="0" algn="l">
              <a:spcBef>
                <a:spcPts val="0"/>
              </a:spcBef>
              <a:spcAft>
                <a:spcPts val="0"/>
              </a:spcAft>
              <a:buNone/>
            </a:pPr>
            <a:r>
              <a:rPr lang="en"/>
              <a:t>We also found that different regions have different preferences toward different genre of video games, and according to our previous </a:t>
            </a:r>
            <a:r>
              <a:rPr lang="en"/>
              <a:t>analysis</a:t>
            </a:r>
            <a:r>
              <a:rPr lang="en"/>
              <a:t> on how each brand is performing on each genre, we think this dimension of region could be used later.</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0736d133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0736d133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also a column showing the publisher of individual games, although there are 583 unique </a:t>
            </a:r>
            <a:r>
              <a:rPr lang="en"/>
              <a:t>publishers</a:t>
            </a:r>
            <a:r>
              <a:rPr lang="en"/>
              <a:t>, there’s clearly some of them dominates the market.</a:t>
            </a:r>
            <a:endParaRPr/>
          </a:p>
          <a:p>
            <a:pPr indent="0" lvl="0" marL="0" rtl="0" algn="l">
              <a:spcBef>
                <a:spcPts val="0"/>
              </a:spcBef>
              <a:spcAft>
                <a:spcPts val="0"/>
              </a:spcAft>
              <a:buNone/>
            </a:pPr>
            <a:r>
              <a:rPr lang="en"/>
              <a:t>Some publishers published much more games than others, so we expect some users would want to narrow their search for more popular publishers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05a6af876f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05a6af876f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introducing the dashboard, we would like to first define our target dashboard users and </a:t>
            </a:r>
            <a:r>
              <a:rPr lang="en"/>
              <a:t>their</a:t>
            </a:r>
            <a:r>
              <a:rPr lang="en"/>
              <a:t> business problems.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059e919028_5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059e919028_5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Concluding EDA:</a:t>
            </a:r>
            <a:endParaRPr/>
          </a:p>
          <a:p>
            <a:pPr indent="0" lvl="0" marL="0" rtl="0" algn="l">
              <a:spcBef>
                <a:spcPts val="0"/>
              </a:spcBef>
              <a:spcAft>
                <a:spcPts val="0"/>
              </a:spcAft>
              <a:buNone/>
            </a:pPr>
            <a:r>
              <a:rPr lang="en"/>
              <a:t>We mainly focused on the Big 3 console platform to investigate their content strategy on exclusive games as well as specific genres. But there are more to the dataset related to the interactions between different platforms, game publishers and regions, etc.. We hence built a dashboard presenting the overall global console video game trend.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Consists of… (what kind of chart, graph)</a:t>
            </a:r>
            <a:endParaRPr/>
          </a:p>
          <a:p>
            <a:pPr indent="0" lvl="0" marL="0" rtl="0" algn="l">
              <a:spcBef>
                <a:spcPts val="0"/>
              </a:spcBef>
              <a:spcAft>
                <a:spcPts val="0"/>
              </a:spcAft>
              <a:buNone/>
            </a:pPr>
            <a:r>
              <a:rPr lang="en"/>
              <a:t>The general logic of our dashboard is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5a6af876f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5a6af876f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main interface our dateboard, in which users can control the dashboard by the filters on the left and see the overall performance of the market and a look at how different console brand perform with three </a:t>
            </a:r>
            <a:r>
              <a:rPr lang="en"/>
              <a:t>different</a:t>
            </a:r>
            <a:r>
              <a:rPr lang="en"/>
              <a:t> metrics.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59e919028_5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59e919028_5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decision on filters comes from our exploratory data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059e919028_5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059e919028_5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key metrics are used here.</a:t>
            </a:r>
            <a:endParaRPr/>
          </a:p>
          <a:p>
            <a:pPr indent="0" lvl="0" marL="0" rtl="0" algn="l">
              <a:spcBef>
                <a:spcPts val="0"/>
              </a:spcBef>
              <a:spcAft>
                <a:spcPts val="0"/>
              </a:spcAft>
              <a:buNone/>
            </a:pPr>
            <a:r>
              <a:rPr lang="en"/>
              <a:t>We measures the popularity of games by their sales, the quality of </a:t>
            </a:r>
            <a:r>
              <a:rPr lang="en"/>
              <a:t>the</a:t>
            </a:r>
            <a:r>
              <a:rPr lang="en"/>
              <a:t> game by the Metacritic scores. We also have the user rating of games as the user experience measurements. This enables users to see how the quality and user experience would affect the market share of consoles. Users can use all the filter on the left to customize their investigation on each console brand’s performance.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059e919028_5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059e919028_5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have a Global Games Sales chart as discussed earlier in our EDA, to show the overall Console Game market trend over time. We plot it as an interactive line chart for our dashboard user to easily check the sales volume of each platform at any given year. Users can also further filter the line plot to by other dimensions to study the sales performance of the particular kind of games they are interested in.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5a6af876f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5a6af876f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when we scroll down a little, we can see the middle part of the dashboard, focusing specifically on </a:t>
            </a:r>
            <a:r>
              <a:rPr lang="en"/>
              <a:t>different</a:t>
            </a:r>
            <a:r>
              <a:rPr lang="en"/>
              <a:t> console platform’s performance on each game genre.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59e919028_5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59e919028_5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put a heatmap on the left, showing the performance of each genre produced by each console brand by color difference.</a:t>
            </a:r>
            <a:endParaRPr>
              <a:solidFill>
                <a:schemeClr val="dk1"/>
              </a:solidFill>
            </a:endParaRPr>
          </a:p>
          <a:p>
            <a:pPr indent="0" lvl="0" marL="0" rtl="0" algn="l">
              <a:spcBef>
                <a:spcPts val="0"/>
              </a:spcBef>
              <a:spcAft>
                <a:spcPts val="0"/>
              </a:spcAft>
              <a:buClr>
                <a:schemeClr val="dk1"/>
              </a:buClr>
              <a:buSzPts val="1100"/>
              <a:buFont typeface="Arial"/>
              <a:buNone/>
            </a:pPr>
            <a:r>
              <a:rPr lang="en"/>
              <a:t>We are able to change the input in the genre filters to narrow down over focus, and also other filters to further investigate other </a:t>
            </a:r>
            <a:r>
              <a:rPr lang="en"/>
              <a:t>specific</a:t>
            </a:r>
            <a:r>
              <a:rPr lang="en"/>
              <a:t> groups like how the top performer in genre is different when comparing different periods.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059e919028_3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059e919028_3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59e919028_5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59e919028_5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the performance, we also all learn more about content strategy of each console. This table shows number of games on different platforms of </a:t>
            </a:r>
            <a:r>
              <a:rPr lang="en"/>
              <a:t>different</a:t>
            </a:r>
            <a:r>
              <a:rPr lang="en"/>
              <a:t> genres. Seeing the number of games produced in different genres by different brand, users can </a:t>
            </a:r>
            <a:r>
              <a:rPr lang="en"/>
              <a:t>understand the content strategy and genre emphasis of each console platform with this table.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5a6af876f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5a6af876f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the final part of our dashboard, focusing on critic scores and user scores on the granularity of genre and individual games. The two graphs are both </a:t>
            </a:r>
            <a:r>
              <a:rPr lang="en"/>
              <a:t>controlled</a:t>
            </a:r>
            <a:r>
              <a:rPr lang="en"/>
              <a:t> by the toggle switching between user score and critic score, which is from the top left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05a6af876f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05a6af876f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the left, we put a box plot </a:t>
            </a:r>
            <a:r>
              <a:rPr lang="en">
                <a:solidFill>
                  <a:schemeClr val="dk1"/>
                </a:solidFill>
              </a:rPr>
              <a:t>showing</a:t>
            </a:r>
            <a:r>
              <a:rPr lang="en">
                <a:solidFill>
                  <a:schemeClr val="dk1"/>
                </a:solidFill>
              </a:rPr>
              <a:t> how each console brand scores in different genres. We can have a view on how each platform perform in different genres using the median and we can also know how stable the performance is by looking at the IQR.</a:t>
            </a:r>
            <a:endParaRPr>
              <a:solidFill>
                <a:schemeClr val="dk1"/>
              </a:solidFill>
            </a:endParaRPr>
          </a:p>
          <a:p>
            <a:pPr indent="0" lvl="0" marL="0" rtl="0" algn="l">
              <a:spcBef>
                <a:spcPts val="0"/>
              </a:spcBef>
              <a:spcAft>
                <a:spcPts val="0"/>
              </a:spcAft>
              <a:buNone/>
            </a:pPr>
            <a:r>
              <a:rPr lang="en">
                <a:solidFill>
                  <a:schemeClr val="dk1"/>
                </a:solidFill>
              </a:rPr>
              <a:t>We can also connect this graph with the table of number of games produced to see further relationships.</a:t>
            </a:r>
            <a:endParaRPr>
              <a:solidFill>
                <a:schemeClr val="dk1"/>
              </a:solidFill>
            </a:endParaRPr>
          </a:p>
          <a:p>
            <a:pPr indent="0" lvl="0" marL="0" rtl="0" algn="l">
              <a:spcBef>
                <a:spcPts val="0"/>
              </a:spcBef>
              <a:spcAft>
                <a:spcPts val="0"/>
              </a:spcAft>
              <a:buNone/>
            </a:pPr>
            <a:r>
              <a:rPr lang="en">
                <a:solidFill>
                  <a:schemeClr val="dk1"/>
                </a:solidFill>
              </a:rPr>
              <a:t>Major platform usually build their competitive advantage by investing large budget to create exclusive games as part of their content strategies. So with a visibility of how each platform perform on different game genres, we can have another dimension of evaluating their content strategy.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059e919028_5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059e919028_5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very last graph included in our dashboard. A scatter plot showing the relationship between sales and score. A successful game is defined by one that has high sales figure and also high score. When we hover over the dots, we can see the </a:t>
            </a:r>
            <a:r>
              <a:rPr lang="en"/>
              <a:t>detail</a:t>
            </a:r>
            <a:r>
              <a:rPr lang="en"/>
              <a:t> and know the name of the game and genre of the game. We can use the filter to narrow down our focus and see the top performing game within the selected group on the two dimensions of sales and score.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59e919028_5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59e919028_5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going through each graph of the dashboard. Here are some key takeaways or learnings that could be generated from our dashboard.</a:t>
            </a:r>
            <a:endParaRPr/>
          </a:p>
          <a:p>
            <a:pPr indent="0" lvl="0" marL="0" rtl="0" algn="l">
              <a:spcBef>
                <a:spcPts val="0"/>
              </a:spcBef>
              <a:spcAft>
                <a:spcPts val="0"/>
              </a:spcAft>
              <a:buNone/>
            </a:pPr>
            <a:r>
              <a:rPr lang="en"/>
              <a:t>-</a:t>
            </a:r>
            <a:r>
              <a:rPr lang="en"/>
              <a:t> Provide potential users and investors an overview of the global and regional video games market by sales volume. </a:t>
            </a:r>
            <a:endParaRPr/>
          </a:p>
          <a:p>
            <a:pPr indent="0" lvl="0" marL="0" rtl="0" algn="l">
              <a:spcBef>
                <a:spcPts val="0"/>
              </a:spcBef>
              <a:spcAft>
                <a:spcPts val="0"/>
              </a:spcAft>
              <a:buNone/>
            </a:pPr>
            <a:r>
              <a:rPr lang="en"/>
              <a:t>- </a:t>
            </a:r>
            <a:r>
              <a:rPr lang="en">
                <a:solidFill>
                  <a:schemeClr val="dk1"/>
                </a:solidFill>
              </a:rPr>
              <a:t>Show different platforms' market position in the market by the three key metrics of sales, critic score and user score. </a:t>
            </a:r>
            <a:endParaRPr>
              <a:solidFill>
                <a:schemeClr val="dk1"/>
              </a:solidFill>
            </a:endParaRPr>
          </a:p>
          <a:p>
            <a:pPr indent="0" lvl="0" marL="0" rtl="0" algn="l">
              <a:spcBef>
                <a:spcPts val="0"/>
              </a:spcBef>
              <a:spcAft>
                <a:spcPts val="0"/>
              </a:spcAft>
              <a:buNone/>
            </a:pPr>
            <a:r>
              <a:rPr lang="en"/>
              <a:t>- Show different platforms' business strategies through various dimensions and filters, and how successful the business strategy is.</a:t>
            </a:r>
            <a:endParaRPr/>
          </a:p>
          <a:p>
            <a:pPr indent="0" lvl="0" marL="0" rtl="0" algn="l">
              <a:spcBef>
                <a:spcPts val="0"/>
              </a:spcBef>
              <a:spcAft>
                <a:spcPts val="0"/>
              </a:spcAft>
              <a:buNone/>
            </a:pPr>
            <a:r>
              <a:rPr lang="en"/>
              <a:t>- Provide an evaluation matrix of individual games by sales and score. Showing the top performing game within the group selected.</a:t>
            </a:r>
            <a:endParaRPr/>
          </a:p>
          <a:p>
            <a:pPr indent="0" lvl="0" marL="0" rtl="0" algn="l">
              <a:spcBef>
                <a:spcPts val="0"/>
              </a:spcBef>
              <a:spcAft>
                <a:spcPts val="0"/>
              </a:spcAft>
              <a:buNone/>
            </a:pPr>
            <a:r>
              <a:rPr lang="en"/>
              <a:t>This dashboard is useful for our target users because it can cover as broad as the video gaming market, the performance of market leaders, their business content strategies and their successful games to make decisions on investment.</a:t>
            </a:r>
            <a:endParaRPr/>
          </a:p>
          <a:p>
            <a:pPr indent="0" lvl="0" marL="0" rtl="0" algn="l">
              <a:spcBef>
                <a:spcPts val="0"/>
              </a:spcBef>
              <a:spcAft>
                <a:spcPts val="0"/>
              </a:spcAft>
              <a:buNone/>
            </a:pPr>
            <a:r>
              <a:rPr lang="en"/>
              <a:t>For other users, this dashboard would also be helpful.</a:t>
            </a:r>
            <a:endParaRPr/>
          </a:p>
          <a:p>
            <a:pPr indent="0" lvl="0" marL="0" rtl="0" algn="l">
              <a:spcBef>
                <a:spcPts val="0"/>
              </a:spcBef>
              <a:spcAft>
                <a:spcPts val="0"/>
              </a:spcAft>
              <a:buNone/>
            </a:pPr>
            <a:r>
              <a:rPr lang="en"/>
              <a:t>- Gamers from different regions can filter different game genres or publishers based on the their personal interest, so that they can observe the related critic/user scores on different platforms in order to help themselves to choose the most suitable platform and the game to play.</a:t>
            </a:r>
            <a:endParaRPr/>
          </a:p>
          <a:p>
            <a:pPr indent="0" lvl="0" marL="0" rtl="0" algn="l">
              <a:spcBef>
                <a:spcPts val="0"/>
              </a:spcBef>
              <a:spcAft>
                <a:spcPts val="0"/>
              </a:spcAft>
              <a:buNone/>
            </a:pPr>
            <a:r>
              <a:rPr lang="en"/>
              <a:t>- Platforms can observe the sales performance in different periods of time to predict the future trends of sales or customers’ preferences to better consolidate their customer base in the market and become the market leader.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059e919028_5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059e919028_5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059e919028_3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059e919028_3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Specifically, we want to study </a:t>
            </a:r>
            <a:r>
              <a:rPr lang="en">
                <a:solidFill>
                  <a:schemeClr val="dk1"/>
                </a:solidFill>
              </a:rPr>
              <a:t>console video game with this dataset. Console games has its golden age before, while the sales has decreased facing the competition from mobile game, cross-platform game and PC game. Console game sales also highly related to the content of the games, for which different platform would use strategies to attract gamers.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059e919028_5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059e919028_5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rgbClr val="233A44"/>
                </a:solidFill>
                <a:latin typeface="Calibri"/>
                <a:ea typeface="Calibri"/>
                <a:cs typeface="Calibri"/>
                <a:sym typeface="Calibri"/>
              </a:rPr>
              <a:t>Sony released most amount of games in the period as the market trailblazer. And it was leading in those traditional game genres like sports, actions and racing. Nintendo closely followed Sony in game releases in those traditional genres. While Nintendo also led in releasing Platform and Puzzle game, which were leisure-oriented games like Super Mario. Microsoft was late comer to the market and seemingly did not focus on certain genres particularly, trying to attract all gamers.</a:t>
            </a:r>
            <a:endParaRPr sz="1300">
              <a:solidFill>
                <a:schemeClr val="dk1"/>
              </a:solidFill>
              <a:highlight>
                <a:schemeClr val="lt1"/>
              </a:highlight>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59e919028_5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59e919028_5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300">
                <a:solidFill>
                  <a:schemeClr val="dk1"/>
                </a:solidFill>
                <a:highlight>
                  <a:schemeClr val="lt1"/>
                </a:highlight>
                <a:latin typeface="Calibri"/>
                <a:ea typeface="Calibri"/>
                <a:cs typeface="Calibri"/>
                <a:sym typeface="Calibri"/>
              </a:rPr>
              <a:t>Nintendo became the market leader during the Golden Age of console game by not only dominating the family and leisure games market, but also released more Action and Sports games, as they announced the New Generation Wii console. The strategies along with new console successfully won over the gamers. Sony continued its focus on traditional genres, even though its sales volumes dropped. Sony tried to attract more family users driven by Nintendo’s success but not as effective as imagined. Compared to other competitors, the number of games released by Microsoft has not increased significantly. There is no particular strategy in the game content.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059e919028_5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059e919028_5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highlight>
                  <a:schemeClr val="lt1"/>
                </a:highlight>
                <a:latin typeface="Calibri"/>
                <a:ea typeface="Calibri"/>
                <a:cs typeface="Calibri"/>
                <a:sym typeface="Calibri"/>
              </a:rPr>
              <a:t>he console game market was facing competition from PC games and Mobile game. Sony retook the lead by continuing its strategy of releasing large-budget exclusive traditional games to keep its game enthusiast users during the tough time. On contrary Sony significantly reduced its distribution on other types of game. Nintendo took a similar approach as Sony’s to focus on Action and Role-Play games that are popular among Asian game enthusiasts to maintain its second position. Microsoft failed to locate an effective differentiated strategy in the market and released far fewer games than its competitors.</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b="1"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sz="1300">
              <a:solidFill>
                <a:schemeClr val="dk1"/>
              </a:solidFill>
              <a:highlight>
                <a:srgbClr val="FDFDFD"/>
              </a:highlight>
              <a:latin typeface="Calibri"/>
              <a:ea typeface="Calibri"/>
              <a:cs typeface="Calibri"/>
              <a:sym typeface="Calibri"/>
            </a:endParaRPr>
          </a:p>
          <a:p>
            <a:pPr indent="0" lvl="0" marL="0" rtl="0" algn="l">
              <a:lnSpc>
                <a:spcPct val="115000"/>
              </a:lnSpc>
              <a:spcBef>
                <a:spcPts val="1200"/>
              </a:spcBef>
              <a:spcAft>
                <a:spcPts val="0"/>
              </a:spcAft>
              <a:buNone/>
            </a:pPr>
            <a:r>
              <a:t/>
            </a:r>
            <a:endParaRPr sz="1300">
              <a:solidFill>
                <a:srgbClr val="233A44"/>
              </a:solidFill>
              <a:latin typeface="Calibri"/>
              <a:ea typeface="Calibri"/>
              <a:cs typeface="Calibri"/>
              <a:sym typeface="Calibri"/>
            </a:endParaRPr>
          </a:p>
          <a:p>
            <a:pPr indent="0" lvl="0" marL="0" rtl="0" algn="l">
              <a:spcBef>
                <a:spcPts val="1200"/>
              </a:spcBef>
              <a:spcAft>
                <a:spcPts val="1200"/>
              </a:spcAft>
              <a:buNone/>
            </a:pPr>
            <a:r>
              <a:t/>
            </a:r>
            <a:endParaRPr b="1" sz="1300">
              <a:solidFill>
                <a:srgbClr val="233A44"/>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059e919028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059e919028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59e919028_3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59e919028_3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video game industry is growing </a:t>
            </a:r>
            <a:r>
              <a:rPr lang="en"/>
              <a:t>despite</a:t>
            </a:r>
            <a:r>
              <a:rPr lang="en"/>
              <a:t> the pandemic, reaching 11.6 billion US Dollar in 2020. And the North America remains the major market.</a:t>
            </a:r>
            <a:endParaRPr/>
          </a:p>
          <a:p>
            <a:pPr indent="0" lvl="0" marL="0" rtl="0" algn="l">
              <a:spcBef>
                <a:spcPts val="0"/>
              </a:spcBef>
              <a:spcAft>
                <a:spcPts val="0"/>
              </a:spcAft>
              <a:buClr>
                <a:schemeClr val="dk1"/>
              </a:buClr>
              <a:buSzPts val="1100"/>
              <a:buFont typeface="Arial"/>
              <a:buNone/>
            </a:pPr>
            <a:r>
              <a:rPr lang="en">
                <a:solidFill>
                  <a:schemeClr val="dk1"/>
                </a:solidFill>
              </a:rPr>
              <a:t>Specifically, we want to study console video game with this dataset. Console games has its golden age before, while the sales has decreased facing the competition from mobile game, cross-platform game and PC game. We are curious in finding out how console game sales are related to the content of the games, for which different platform would use strategies to attract gamers.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5a6af876f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05a6af876f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are some findings from our exploratory data analysis.</a:t>
            </a:r>
            <a:endParaRPr/>
          </a:p>
          <a:p>
            <a:pPr indent="0" lvl="0" marL="0" rtl="0" algn="l">
              <a:spcBef>
                <a:spcPts val="0"/>
              </a:spcBef>
              <a:spcAft>
                <a:spcPts val="0"/>
              </a:spcAft>
              <a:buNone/>
            </a:pPr>
            <a:r>
              <a:rPr lang="en"/>
              <a:t>Although we found the min and max of Year of Release of the games are 1980 and 2020, we noticed that for game released before 1994 and after 2016 has a lot of null values especially in Critic and User score and there are only 4 games produced after 2016, so we narrow our focus on </a:t>
            </a:r>
            <a:r>
              <a:rPr lang="en"/>
              <a:t>console</a:t>
            </a:r>
            <a:r>
              <a:rPr lang="en"/>
              <a:t> games released between 1994 and 2016 to have representative insights.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59e919028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59e919028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t>
            </a:r>
            <a:r>
              <a:rPr lang="en">
                <a:solidFill>
                  <a:schemeClr val="dk1"/>
                </a:solidFill>
              </a:rPr>
              <a:t>e then look at the video games’ global sales performance among the 3 major console platform: nintento, sony and microsoft between 1999 and 2016, and we divided the observation years into three periods: growing market, golden age and the shrinking market by looking at the sales volume and also the time of market entry of specific game console from the 6th to 8th generation.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05a6af876f_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05a6af876f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rgbClr val="233A44"/>
                </a:solidFill>
                <a:latin typeface="Calibri"/>
                <a:ea typeface="Calibri"/>
                <a:cs typeface="Calibri"/>
                <a:sym typeface="Calibri"/>
              </a:rPr>
              <a:t>We explore more on the platform’s </a:t>
            </a:r>
            <a:r>
              <a:rPr lang="en" sz="1300">
                <a:solidFill>
                  <a:srgbClr val="233A44"/>
                </a:solidFill>
                <a:latin typeface="Calibri"/>
                <a:ea typeface="Calibri"/>
                <a:cs typeface="Calibri"/>
                <a:sym typeface="Calibri"/>
              </a:rPr>
              <a:t>strategy</a:t>
            </a:r>
            <a:r>
              <a:rPr lang="en" sz="1300">
                <a:solidFill>
                  <a:srgbClr val="233A44"/>
                </a:solidFill>
                <a:latin typeface="Calibri"/>
                <a:ea typeface="Calibri"/>
                <a:cs typeface="Calibri"/>
                <a:sym typeface="Calibri"/>
              </a:rPr>
              <a:t> based on the games released by genres in the three time period. Though the platforms have shifted their focus in genre </a:t>
            </a:r>
            <a:r>
              <a:rPr lang="en" sz="1300">
                <a:solidFill>
                  <a:srgbClr val="233A44"/>
                </a:solidFill>
                <a:latin typeface="Calibri"/>
                <a:ea typeface="Calibri"/>
                <a:cs typeface="Calibri"/>
                <a:sym typeface="Calibri"/>
              </a:rPr>
              <a:t>strategy</a:t>
            </a:r>
            <a:r>
              <a:rPr lang="en" sz="1300">
                <a:solidFill>
                  <a:srgbClr val="233A44"/>
                </a:solidFill>
                <a:latin typeface="Calibri"/>
                <a:ea typeface="Calibri"/>
                <a:cs typeface="Calibri"/>
                <a:sym typeface="Calibri"/>
              </a:rPr>
              <a:t>, Nintendo and Sony are able to </a:t>
            </a:r>
            <a:r>
              <a:rPr lang="en" sz="1300">
                <a:solidFill>
                  <a:srgbClr val="233A44"/>
                </a:solidFill>
                <a:latin typeface="Calibri"/>
                <a:ea typeface="Calibri"/>
                <a:cs typeface="Calibri"/>
                <a:sym typeface="Calibri"/>
              </a:rPr>
              <a:t>maintain</a:t>
            </a:r>
            <a:r>
              <a:rPr lang="en" sz="1300">
                <a:solidFill>
                  <a:srgbClr val="233A44"/>
                </a:solidFill>
                <a:latin typeface="Calibri"/>
                <a:ea typeface="Calibri"/>
                <a:cs typeface="Calibri"/>
                <a:sym typeface="Calibri"/>
              </a:rPr>
              <a:t> their focus on differentiated market, but Microsoft seems to have no specific focus. And Nintendo and Sony are competing against each other on the first place of sales, while microsoft failed to gain more market share.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59e919028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59e919028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takeaways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Number of games released is related to the Sales amount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Differentiated strategies are necessary to survive in the video game industry.</a:t>
            </a:r>
            <a:endParaRPr sz="13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t/>
            </a:r>
            <a:endParaRPr sz="1300">
              <a:solidFill>
                <a:schemeClr val="dk1"/>
              </a:solidFill>
              <a:highlight>
                <a:schemeClr val="lt1"/>
              </a:highlight>
              <a:latin typeface="Calibri"/>
              <a:ea typeface="Calibri"/>
              <a:cs typeface="Calibri"/>
              <a:sym typeface="Calibri"/>
            </a:endParaRPr>
          </a:p>
          <a:p>
            <a:pPr indent="0" lvl="0" marL="0" rtl="0" algn="l">
              <a:spcBef>
                <a:spcPts val="0"/>
              </a:spcBef>
              <a:spcAft>
                <a:spcPts val="0"/>
              </a:spcAft>
              <a:buNone/>
            </a:pPr>
            <a:r>
              <a:rPr lang="en" sz="1300">
                <a:solidFill>
                  <a:schemeClr val="dk1"/>
                </a:solidFill>
                <a:highlight>
                  <a:schemeClr val="lt1"/>
                </a:highlight>
                <a:latin typeface="Calibri"/>
                <a:ea typeface="Calibri"/>
                <a:cs typeface="Calibri"/>
                <a:sym typeface="Calibri"/>
              </a:rPr>
              <a:t>Our conclusion on this time period dimension is that the video game market is different for the three periods, so a filter of time/year is essential for the dashboard. And we would like to see how other metrics changes with time.</a:t>
            </a:r>
            <a:endParaRPr sz="1300">
              <a:solidFill>
                <a:schemeClr val="dk1"/>
              </a:solidFill>
              <a:highlight>
                <a:schemeClr val="lt1"/>
              </a:highlight>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59e919028_5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59e919028_5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investigate more are critic score and user score of games.</a:t>
            </a:r>
            <a:endParaRPr/>
          </a:p>
          <a:p>
            <a:pPr indent="0" lvl="0" marL="0" rtl="0" algn="l">
              <a:spcBef>
                <a:spcPts val="0"/>
              </a:spcBef>
              <a:spcAft>
                <a:spcPts val="0"/>
              </a:spcAft>
              <a:buNone/>
            </a:pPr>
            <a:r>
              <a:rPr lang="en"/>
              <a:t>This is the distribution plot of critic and user score of all the games in the dataset. As part of the content </a:t>
            </a:r>
            <a:r>
              <a:rPr lang="en"/>
              <a:t>strategy</a:t>
            </a:r>
            <a:r>
              <a:rPr lang="en"/>
              <a:t> of console platform company </a:t>
            </a:r>
            <a:r>
              <a:rPr lang="en"/>
              <a:t>high</a:t>
            </a:r>
            <a:r>
              <a:rPr lang="en"/>
              <a:t>-reviewed games generally means better quality and potentially leads to more demand from gamers. So these Score would be a key metric for our dashboard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type="ctrTitle"/>
          </p:nvPr>
        </p:nvSpPr>
        <p:spPr>
          <a:xfrm>
            <a:off x="962750" y="1680600"/>
            <a:ext cx="44754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26" name="Google Shape;126;p13"/>
          <p:cNvSpPr txBox="1"/>
          <p:nvPr>
            <p:ph idx="1" type="subTitle"/>
          </p:nvPr>
        </p:nvSpPr>
        <p:spPr>
          <a:xfrm>
            <a:off x="962750" y="3663600"/>
            <a:ext cx="2402100" cy="7170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3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14"/>
          <p:cNvSpPr txBox="1"/>
          <p:nvPr>
            <p:ph type="title"/>
          </p:nvPr>
        </p:nvSpPr>
        <p:spPr>
          <a:xfrm>
            <a:off x="3148472" y="1578175"/>
            <a:ext cx="2847000" cy="896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29" name="Google Shape;129;p14"/>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14">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15"/>
          <p:cNvSpPr txBox="1"/>
          <p:nvPr>
            <p:ph type="ctrTitle"/>
          </p:nvPr>
        </p:nvSpPr>
        <p:spPr>
          <a:xfrm>
            <a:off x="4853625" y="-194427"/>
            <a:ext cx="3867300" cy="20541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132" name="Google Shape;132;p15"/>
          <p:cNvSpPr txBox="1"/>
          <p:nvPr>
            <p:ph idx="1" type="subTitle"/>
          </p:nvPr>
        </p:nvSpPr>
        <p:spPr>
          <a:xfrm>
            <a:off x="4853625" y="2279075"/>
            <a:ext cx="2997000" cy="1784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16"/>
          <p:cNvSpPr txBox="1"/>
          <p:nvPr>
            <p:ph type="title"/>
          </p:nvPr>
        </p:nvSpPr>
        <p:spPr>
          <a:xfrm>
            <a:off x="1078952" y="2259300"/>
            <a:ext cx="2797200" cy="624900"/>
          </a:xfrm>
          <a:prstGeom prst="rect">
            <a:avLst/>
          </a:prstGeom>
          <a:ln>
            <a:noFill/>
          </a:ln>
        </p:spPr>
        <p:txBody>
          <a:bodyPr anchorCtr="0" anchor="b" bIns="91425" lIns="91425" spcFirstLastPara="1" rIns="91425" wrap="square" tIns="91425">
            <a:normAutofit/>
          </a:bodyPr>
          <a:lstStyle>
            <a:lvl1pPr lvl="0" rtl="0" algn="r">
              <a:spcBef>
                <a:spcPts val="0"/>
              </a:spcBef>
              <a:spcAft>
                <a:spcPts val="0"/>
              </a:spcAft>
              <a:buNone/>
              <a:defRPr sz="3000">
                <a:latin typeface="Teko"/>
                <a:ea typeface="Teko"/>
                <a:cs typeface="Teko"/>
                <a:sym typeface="Teko"/>
              </a:defRPr>
            </a:lvl1pPr>
            <a:lvl2pPr lvl="1" rtl="0" algn="ctr">
              <a:spcBef>
                <a:spcPts val="0"/>
              </a:spcBef>
              <a:spcAft>
                <a:spcPts val="0"/>
              </a:spcAft>
              <a:buNone/>
              <a:defRPr sz="2400">
                <a:latin typeface="Teko Light"/>
                <a:ea typeface="Teko Light"/>
                <a:cs typeface="Teko Light"/>
                <a:sym typeface="Teko Light"/>
              </a:defRPr>
            </a:lvl2pPr>
            <a:lvl3pPr lvl="2" rtl="0" algn="ctr">
              <a:spcBef>
                <a:spcPts val="0"/>
              </a:spcBef>
              <a:spcAft>
                <a:spcPts val="0"/>
              </a:spcAft>
              <a:buNone/>
              <a:defRPr sz="2400">
                <a:latin typeface="Teko Light"/>
                <a:ea typeface="Teko Light"/>
                <a:cs typeface="Teko Light"/>
                <a:sym typeface="Teko Light"/>
              </a:defRPr>
            </a:lvl3pPr>
            <a:lvl4pPr lvl="3" rtl="0" algn="ctr">
              <a:spcBef>
                <a:spcPts val="0"/>
              </a:spcBef>
              <a:spcAft>
                <a:spcPts val="0"/>
              </a:spcAft>
              <a:buNone/>
              <a:defRPr sz="2400">
                <a:latin typeface="Teko Light"/>
                <a:ea typeface="Teko Light"/>
                <a:cs typeface="Teko Light"/>
                <a:sym typeface="Teko Light"/>
              </a:defRPr>
            </a:lvl4pPr>
            <a:lvl5pPr lvl="4" rtl="0" algn="ctr">
              <a:spcBef>
                <a:spcPts val="0"/>
              </a:spcBef>
              <a:spcAft>
                <a:spcPts val="0"/>
              </a:spcAft>
              <a:buNone/>
              <a:defRPr sz="2400">
                <a:latin typeface="Teko Light"/>
                <a:ea typeface="Teko Light"/>
                <a:cs typeface="Teko Light"/>
                <a:sym typeface="Teko Light"/>
              </a:defRPr>
            </a:lvl5pPr>
            <a:lvl6pPr lvl="5" rtl="0" algn="ctr">
              <a:spcBef>
                <a:spcPts val="0"/>
              </a:spcBef>
              <a:spcAft>
                <a:spcPts val="0"/>
              </a:spcAft>
              <a:buNone/>
              <a:defRPr sz="2400">
                <a:latin typeface="Teko Light"/>
                <a:ea typeface="Teko Light"/>
                <a:cs typeface="Teko Light"/>
                <a:sym typeface="Teko Light"/>
              </a:defRPr>
            </a:lvl6pPr>
            <a:lvl7pPr lvl="6" rtl="0" algn="ctr">
              <a:spcBef>
                <a:spcPts val="0"/>
              </a:spcBef>
              <a:spcAft>
                <a:spcPts val="0"/>
              </a:spcAft>
              <a:buNone/>
              <a:defRPr sz="2400">
                <a:latin typeface="Teko Light"/>
                <a:ea typeface="Teko Light"/>
                <a:cs typeface="Teko Light"/>
                <a:sym typeface="Teko Light"/>
              </a:defRPr>
            </a:lvl7pPr>
            <a:lvl8pPr lvl="7" rtl="0" algn="ctr">
              <a:spcBef>
                <a:spcPts val="0"/>
              </a:spcBef>
              <a:spcAft>
                <a:spcPts val="0"/>
              </a:spcAft>
              <a:buNone/>
              <a:defRPr sz="2400">
                <a:latin typeface="Teko Light"/>
                <a:ea typeface="Teko Light"/>
                <a:cs typeface="Teko Light"/>
                <a:sym typeface="Teko Light"/>
              </a:defRPr>
            </a:lvl8pPr>
            <a:lvl9pPr lvl="8" rtl="0" algn="ctr">
              <a:spcBef>
                <a:spcPts val="0"/>
              </a:spcBef>
              <a:spcAft>
                <a:spcPts val="0"/>
              </a:spcAft>
              <a:buNone/>
              <a:defRPr sz="2400">
                <a:latin typeface="Teko Light"/>
                <a:ea typeface="Teko Light"/>
                <a:cs typeface="Teko Light"/>
                <a:sym typeface="Teko Light"/>
              </a:defRPr>
            </a:lvl9pPr>
          </a:lstStyle>
          <a:p/>
        </p:txBody>
      </p:sp>
      <p:sp>
        <p:nvSpPr>
          <p:cNvPr id="135" name="Google Shape;135;p16"/>
          <p:cNvSpPr txBox="1"/>
          <p:nvPr>
            <p:ph idx="1" type="subTitle"/>
          </p:nvPr>
        </p:nvSpPr>
        <p:spPr>
          <a:xfrm>
            <a:off x="5433773" y="2180250"/>
            <a:ext cx="3012300" cy="783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000"/>
            </a:lvl1pPr>
            <a:lvl2pPr lvl="1" rtl="0">
              <a:spcBef>
                <a:spcPts val="1200"/>
              </a:spcBef>
              <a:spcAft>
                <a:spcPts val="0"/>
              </a:spcAft>
              <a:buNone/>
              <a:defRPr sz="1000"/>
            </a:lvl2pPr>
            <a:lvl3pPr lvl="2" rtl="0">
              <a:spcBef>
                <a:spcPts val="1200"/>
              </a:spcBef>
              <a:spcAft>
                <a:spcPts val="0"/>
              </a:spcAft>
              <a:buNone/>
              <a:defRPr sz="1000"/>
            </a:lvl3pPr>
            <a:lvl4pPr lvl="3" rtl="0">
              <a:spcBef>
                <a:spcPts val="1200"/>
              </a:spcBef>
              <a:spcAft>
                <a:spcPts val="0"/>
              </a:spcAft>
              <a:buNone/>
              <a:defRPr sz="1000"/>
            </a:lvl4pPr>
            <a:lvl5pPr lvl="4" rtl="0">
              <a:spcBef>
                <a:spcPts val="1200"/>
              </a:spcBef>
              <a:spcAft>
                <a:spcPts val="0"/>
              </a:spcAft>
              <a:buNone/>
              <a:defRPr sz="1000"/>
            </a:lvl5pPr>
            <a:lvl6pPr lvl="5" rtl="0">
              <a:spcBef>
                <a:spcPts val="1200"/>
              </a:spcBef>
              <a:spcAft>
                <a:spcPts val="0"/>
              </a:spcAft>
              <a:buNone/>
              <a:defRPr sz="1000"/>
            </a:lvl6pPr>
            <a:lvl7pPr lvl="6" rtl="0">
              <a:spcBef>
                <a:spcPts val="1200"/>
              </a:spcBef>
              <a:spcAft>
                <a:spcPts val="0"/>
              </a:spcAft>
              <a:buNone/>
              <a:defRPr sz="1000"/>
            </a:lvl7pPr>
            <a:lvl8pPr lvl="7" rtl="0">
              <a:spcBef>
                <a:spcPts val="1200"/>
              </a:spcBef>
              <a:spcAft>
                <a:spcPts val="0"/>
              </a:spcAft>
              <a:buNone/>
              <a:defRPr sz="1000"/>
            </a:lvl8pPr>
            <a:lvl9pPr lvl="8" rtl="0">
              <a:spcBef>
                <a:spcPts val="1200"/>
              </a:spcBef>
              <a:spcAft>
                <a:spcPts val="1200"/>
              </a:spcAft>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7"/>
          <p:cNvSpPr txBox="1"/>
          <p:nvPr>
            <p:ph type="title"/>
          </p:nvPr>
        </p:nvSpPr>
        <p:spPr>
          <a:xfrm>
            <a:off x="5243609" y="2259300"/>
            <a:ext cx="2797200" cy="62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p:txBody>
      </p:sp>
      <p:sp>
        <p:nvSpPr>
          <p:cNvPr id="138" name="Google Shape;138;p17"/>
          <p:cNvSpPr txBox="1"/>
          <p:nvPr>
            <p:ph idx="1" type="subTitle"/>
          </p:nvPr>
        </p:nvSpPr>
        <p:spPr>
          <a:xfrm>
            <a:off x="671387" y="1951650"/>
            <a:ext cx="3012300" cy="7830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000"/>
            </a:lvl1pPr>
            <a:lvl2pPr lvl="1" rtl="0" algn="r">
              <a:spcBef>
                <a:spcPts val="1200"/>
              </a:spcBef>
              <a:spcAft>
                <a:spcPts val="0"/>
              </a:spcAft>
              <a:buNone/>
              <a:defRPr sz="1000"/>
            </a:lvl2pPr>
            <a:lvl3pPr lvl="2" rtl="0" algn="r">
              <a:spcBef>
                <a:spcPts val="1200"/>
              </a:spcBef>
              <a:spcAft>
                <a:spcPts val="0"/>
              </a:spcAft>
              <a:buNone/>
              <a:defRPr sz="1000"/>
            </a:lvl3pPr>
            <a:lvl4pPr lvl="3" rtl="0" algn="r">
              <a:spcBef>
                <a:spcPts val="1200"/>
              </a:spcBef>
              <a:spcAft>
                <a:spcPts val="0"/>
              </a:spcAft>
              <a:buNone/>
              <a:defRPr sz="1000"/>
            </a:lvl4pPr>
            <a:lvl5pPr lvl="4" rtl="0" algn="r">
              <a:spcBef>
                <a:spcPts val="1200"/>
              </a:spcBef>
              <a:spcAft>
                <a:spcPts val="0"/>
              </a:spcAft>
              <a:buNone/>
              <a:defRPr sz="1000"/>
            </a:lvl5pPr>
            <a:lvl6pPr lvl="5" rtl="0" algn="r">
              <a:spcBef>
                <a:spcPts val="1200"/>
              </a:spcBef>
              <a:spcAft>
                <a:spcPts val="0"/>
              </a:spcAft>
              <a:buNone/>
              <a:defRPr sz="1000"/>
            </a:lvl6pPr>
            <a:lvl7pPr lvl="6" rtl="0" algn="r">
              <a:spcBef>
                <a:spcPts val="1200"/>
              </a:spcBef>
              <a:spcAft>
                <a:spcPts val="0"/>
              </a:spcAft>
              <a:buNone/>
              <a:defRPr sz="1000"/>
            </a:lvl7pPr>
            <a:lvl8pPr lvl="7" rtl="0" algn="r">
              <a:spcBef>
                <a:spcPts val="1200"/>
              </a:spcBef>
              <a:spcAft>
                <a:spcPts val="0"/>
              </a:spcAft>
              <a:buNone/>
              <a:defRPr sz="1000"/>
            </a:lvl8pPr>
            <a:lvl9pPr lvl="8" rtl="0" algn="r">
              <a:spcBef>
                <a:spcPts val="1200"/>
              </a:spcBef>
              <a:spcAft>
                <a:spcPts val="1200"/>
              </a:spcAft>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19"/>
          <p:cNvSpPr txBox="1"/>
          <p:nvPr>
            <p:ph type="ctrTitle"/>
          </p:nvPr>
        </p:nvSpPr>
        <p:spPr>
          <a:xfrm>
            <a:off x="962750" y="1680600"/>
            <a:ext cx="4475400" cy="17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7200"/>
              <a:buFont typeface="Teko"/>
              <a:buNone/>
              <a:defRPr sz="7200">
                <a:solidFill>
                  <a:srgbClr val="F3F3F3"/>
                </a:solidFill>
                <a:latin typeface="Teko"/>
                <a:ea typeface="Teko"/>
                <a:cs typeface="Teko"/>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44" name="Google Shape;144;p19"/>
          <p:cNvSpPr txBox="1"/>
          <p:nvPr>
            <p:ph idx="1" type="subTitle"/>
          </p:nvPr>
        </p:nvSpPr>
        <p:spPr>
          <a:xfrm>
            <a:off x="962750" y="36636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0"/>
          <p:cNvSpPr txBox="1"/>
          <p:nvPr>
            <p:ph type="ctrTitle"/>
          </p:nvPr>
        </p:nvSpPr>
        <p:spPr>
          <a:xfrm>
            <a:off x="4751864" y="725989"/>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47" name="Google Shape;147;p20"/>
          <p:cNvSpPr txBox="1"/>
          <p:nvPr>
            <p:ph idx="1" type="subTitle"/>
          </p:nvPr>
        </p:nvSpPr>
        <p:spPr>
          <a:xfrm>
            <a:off x="4751864" y="115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8" name="Google Shape;148;p20"/>
          <p:cNvSpPr txBox="1"/>
          <p:nvPr>
            <p:ph hasCustomPrompt="1" idx="2" type="title"/>
          </p:nvPr>
        </p:nvSpPr>
        <p:spPr>
          <a:xfrm>
            <a:off x="4078923" y="1008060"/>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49" name="Google Shape;149;p20"/>
          <p:cNvSpPr txBox="1"/>
          <p:nvPr>
            <p:ph idx="3" type="ctrTitle"/>
          </p:nvPr>
        </p:nvSpPr>
        <p:spPr>
          <a:xfrm>
            <a:off x="6021200" y="171684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50" name="Google Shape;150;p20"/>
          <p:cNvSpPr txBox="1"/>
          <p:nvPr>
            <p:ph idx="4" type="subTitle"/>
          </p:nvPr>
        </p:nvSpPr>
        <p:spPr>
          <a:xfrm>
            <a:off x="6021200" y="2143177"/>
            <a:ext cx="2221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1" name="Google Shape;151;p20"/>
          <p:cNvSpPr txBox="1"/>
          <p:nvPr>
            <p:ph hasCustomPrompt="1" idx="5" type="title"/>
          </p:nvPr>
        </p:nvSpPr>
        <p:spPr>
          <a:xfrm>
            <a:off x="5282179" y="2002421"/>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2" name="Google Shape;152;p20"/>
          <p:cNvSpPr txBox="1"/>
          <p:nvPr>
            <p:ph idx="6" type="ctrTitle"/>
          </p:nvPr>
        </p:nvSpPr>
        <p:spPr>
          <a:xfrm>
            <a:off x="6021200" y="27027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53" name="Google Shape;153;p20"/>
          <p:cNvSpPr txBox="1"/>
          <p:nvPr>
            <p:ph idx="7" type="subTitle"/>
          </p:nvPr>
        </p:nvSpPr>
        <p:spPr>
          <a:xfrm>
            <a:off x="6021200" y="3143999"/>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4" name="Google Shape;154;p20"/>
          <p:cNvSpPr txBox="1"/>
          <p:nvPr>
            <p:ph hasCustomPrompt="1" idx="8" type="title"/>
          </p:nvPr>
        </p:nvSpPr>
        <p:spPr>
          <a:xfrm>
            <a:off x="5282179" y="299962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
        <p:nvSpPr>
          <p:cNvPr id="155" name="Google Shape;155;p20"/>
          <p:cNvSpPr txBox="1"/>
          <p:nvPr>
            <p:ph idx="9" type="ctrTitle"/>
          </p:nvPr>
        </p:nvSpPr>
        <p:spPr>
          <a:xfrm>
            <a:off x="723600" y="-54297"/>
            <a:ext cx="76968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156" name="Google Shape;156;p20"/>
          <p:cNvSpPr txBox="1"/>
          <p:nvPr>
            <p:ph idx="13" type="ctrTitle"/>
          </p:nvPr>
        </p:nvSpPr>
        <p:spPr>
          <a:xfrm>
            <a:off x="4751864" y="3690375"/>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
        <p:nvSpPr>
          <p:cNvPr id="157" name="Google Shape;157;p20"/>
          <p:cNvSpPr txBox="1"/>
          <p:nvPr>
            <p:ph idx="14" type="subTitle"/>
          </p:nvPr>
        </p:nvSpPr>
        <p:spPr>
          <a:xfrm>
            <a:off x="4751864" y="4133531"/>
            <a:ext cx="2142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58" name="Google Shape;158;p20"/>
          <p:cNvSpPr txBox="1"/>
          <p:nvPr>
            <p:ph hasCustomPrompt="1" idx="15" type="title"/>
          </p:nvPr>
        </p:nvSpPr>
        <p:spPr>
          <a:xfrm>
            <a:off x="4078923" y="3991382"/>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Teko"/>
              <a:buNone/>
              <a:defRPr sz="4800">
                <a:latin typeface="Teko"/>
                <a:ea typeface="Teko"/>
                <a:cs typeface="Teko"/>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3148472" y="1578175"/>
            <a:ext cx="2847000" cy="89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61" name="Google Shape;161;p21"/>
          <p:cNvSpPr txBox="1"/>
          <p:nvPr>
            <p:ph idx="1" type="subTitle"/>
          </p:nvPr>
        </p:nvSpPr>
        <p:spPr>
          <a:xfrm flipH="1">
            <a:off x="2403450" y="2395325"/>
            <a:ext cx="4337100" cy="117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14">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2"/>
          <p:cNvSpPr txBox="1"/>
          <p:nvPr>
            <p:ph type="ctrTitle"/>
          </p:nvPr>
        </p:nvSpPr>
        <p:spPr>
          <a:xfrm>
            <a:off x="4853625" y="-194427"/>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2400">
                <a:solidFill>
                  <a:srgbClr val="000000"/>
                </a:solidFill>
                <a:latin typeface="Teko"/>
                <a:ea typeface="Teko"/>
                <a:cs typeface="Teko"/>
                <a:sym typeface="Teko"/>
              </a:defRPr>
            </a:lvl9pPr>
          </a:lstStyle>
          <a:p/>
        </p:txBody>
      </p:sp>
      <p:sp>
        <p:nvSpPr>
          <p:cNvPr id="164" name="Google Shape;164;p22"/>
          <p:cNvSpPr txBox="1"/>
          <p:nvPr>
            <p:ph idx="1" type="subTitle"/>
          </p:nvPr>
        </p:nvSpPr>
        <p:spPr>
          <a:xfrm>
            <a:off x="4853625" y="2279075"/>
            <a:ext cx="29970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23"/>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
  <p:cSld name="CUSTOM_16">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4"/>
          <p:cNvSpPr txBox="1"/>
          <p:nvPr>
            <p:ph type="title"/>
          </p:nvPr>
        </p:nvSpPr>
        <p:spPr>
          <a:xfrm>
            <a:off x="1078952" y="2259300"/>
            <a:ext cx="2797200" cy="62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None/>
              <a:defRPr sz="3000">
                <a:latin typeface="Teko"/>
                <a:ea typeface="Teko"/>
                <a:cs typeface="Teko"/>
                <a:sym typeface="Teko"/>
              </a:defRPr>
            </a:lvl1pPr>
            <a:lvl2pPr lvl="1" rtl="0" algn="ctr">
              <a:spcBef>
                <a:spcPts val="0"/>
              </a:spcBef>
              <a:spcAft>
                <a:spcPts val="0"/>
              </a:spcAft>
              <a:buNone/>
              <a:defRPr sz="2400">
                <a:latin typeface="Teko Light"/>
                <a:ea typeface="Teko Light"/>
                <a:cs typeface="Teko Light"/>
                <a:sym typeface="Teko Light"/>
              </a:defRPr>
            </a:lvl2pPr>
            <a:lvl3pPr lvl="2" rtl="0" algn="ctr">
              <a:spcBef>
                <a:spcPts val="0"/>
              </a:spcBef>
              <a:spcAft>
                <a:spcPts val="0"/>
              </a:spcAft>
              <a:buNone/>
              <a:defRPr sz="2400">
                <a:latin typeface="Teko Light"/>
                <a:ea typeface="Teko Light"/>
                <a:cs typeface="Teko Light"/>
                <a:sym typeface="Teko Light"/>
              </a:defRPr>
            </a:lvl3pPr>
            <a:lvl4pPr lvl="3" rtl="0" algn="ctr">
              <a:spcBef>
                <a:spcPts val="0"/>
              </a:spcBef>
              <a:spcAft>
                <a:spcPts val="0"/>
              </a:spcAft>
              <a:buNone/>
              <a:defRPr sz="2400">
                <a:latin typeface="Teko Light"/>
                <a:ea typeface="Teko Light"/>
                <a:cs typeface="Teko Light"/>
                <a:sym typeface="Teko Light"/>
              </a:defRPr>
            </a:lvl4pPr>
            <a:lvl5pPr lvl="4" rtl="0" algn="ctr">
              <a:spcBef>
                <a:spcPts val="0"/>
              </a:spcBef>
              <a:spcAft>
                <a:spcPts val="0"/>
              </a:spcAft>
              <a:buNone/>
              <a:defRPr sz="2400">
                <a:latin typeface="Teko Light"/>
                <a:ea typeface="Teko Light"/>
                <a:cs typeface="Teko Light"/>
                <a:sym typeface="Teko Light"/>
              </a:defRPr>
            </a:lvl5pPr>
            <a:lvl6pPr lvl="5" rtl="0" algn="ctr">
              <a:spcBef>
                <a:spcPts val="0"/>
              </a:spcBef>
              <a:spcAft>
                <a:spcPts val="0"/>
              </a:spcAft>
              <a:buNone/>
              <a:defRPr sz="2400">
                <a:latin typeface="Teko Light"/>
                <a:ea typeface="Teko Light"/>
                <a:cs typeface="Teko Light"/>
                <a:sym typeface="Teko Light"/>
              </a:defRPr>
            </a:lvl6pPr>
            <a:lvl7pPr lvl="6" rtl="0" algn="ctr">
              <a:spcBef>
                <a:spcPts val="0"/>
              </a:spcBef>
              <a:spcAft>
                <a:spcPts val="0"/>
              </a:spcAft>
              <a:buNone/>
              <a:defRPr sz="2400">
                <a:latin typeface="Teko Light"/>
                <a:ea typeface="Teko Light"/>
                <a:cs typeface="Teko Light"/>
                <a:sym typeface="Teko Light"/>
              </a:defRPr>
            </a:lvl7pPr>
            <a:lvl8pPr lvl="7" rtl="0" algn="ctr">
              <a:spcBef>
                <a:spcPts val="0"/>
              </a:spcBef>
              <a:spcAft>
                <a:spcPts val="0"/>
              </a:spcAft>
              <a:buNone/>
              <a:defRPr sz="2400">
                <a:latin typeface="Teko Light"/>
                <a:ea typeface="Teko Light"/>
                <a:cs typeface="Teko Light"/>
                <a:sym typeface="Teko Light"/>
              </a:defRPr>
            </a:lvl8pPr>
            <a:lvl9pPr lvl="8" rtl="0" algn="ctr">
              <a:spcBef>
                <a:spcPts val="0"/>
              </a:spcBef>
              <a:spcAft>
                <a:spcPts val="0"/>
              </a:spcAft>
              <a:buNone/>
              <a:defRPr sz="2400">
                <a:latin typeface="Teko Light"/>
                <a:ea typeface="Teko Light"/>
                <a:cs typeface="Teko Light"/>
                <a:sym typeface="Teko Light"/>
              </a:defRPr>
            </a:lvl9pPr>
          </a:lstStyle>
          <a:p/>
        </p:txBody>
      </p:sp>
      <p:sp>
        <p:nvSpPr>
          <p:cNvPr id="169" name="Google Shape;169;p24"/>
          <p:cNvSpPr txBox="1"/>
          <p:nvPr>
            <p:ph idx="1" type="subTitle"/>
          </p:nvPr>
        </p:nvSpPr>
        <p:spPr>
          <a:xfrm>
            <a:off x="5433773" y="2180250"/>
            <a:ext cx="3012300" cy="78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25"/>
          <p:cNvSpPr txBox="1"/>
          <p:nvPr>
            <p:ph type="ctrTitle"/>
          </p:nvPr>
        </p:nvSpPr>
        <p:spPr>
          <a:xfrm>
            <a:off x="1026475" y="394186"/>
            <a:ext cx="4567800" cy="946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Font typeface="Teko"/>
              <a:buNone/>
              <a:defRPr sz="3000">
                <a:latin typeface="Teko"/>
                <a:ea typeface="Teko"/>
                <a:cs typeface="Teko"/>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p:txBody>
      </p:sp>
      <p:sp>
        <p:nvSpPr>
          <p:cNvPr id="172" name="Google Shape;172;p25"/>
          <p:cNvSpPr txBox="1"/>
          <p:nvPr>
            <p:ph idx="1" type="subTitle"/>
          </p:nvPr>
        </p:nvSpPr>
        <p:spPr>
          <a:xfrm>
            <a:off x="1026475" y="1654475"/>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3" name="Google Shape;173;p25"/>
          <p:cNvSpPr txBox="1"/>
          <p:nvPr>
            <p:ph idx="2" type="subTitle"/>
          </p:nvPr>
        </p:nvSpPr>
        <p:spPr>
          <a:xfrm>
            <a:off x="5386268" y="3114715"/>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000"/>
              <a:buNone/>
              <a:defRPr sz="1000">
                <a:solidFill>
                  <a:srgbClr val="FFFFFF"/>
                </a:solidFill>
              </a:defRPr>
            </a:lvl1pPr>
            <a:lvl2pPr lvl="1" rtl="0" algn="r">
              <a:lnSpc>
                <a:spcPct val="100000"/>
              </a:lnSpc>
              <a:spcBef>
                <a:spcPts val="0"/>
              </a:spcBef>
              <a:spcAft>
                <a:spcPts val="0"/>
              </a:spcAft>
              <a:buClr>
                <a:srgbClr val="FFFFFF"/>
              </a:buClr>
              <a:buSzPts val="1000"/>
              <a:buNone/>
              <a:defRPr sz="1000">
                <a:solidFill>
                  <a:srgbClr val="FFFFFF"/>
                </a:solidFill>
              </a:defRPr>
            </a:lvl2pPr>
            <a:lvl3pPr lvl="2" rtl="0" algn="r">
              <a:lnSpc>
                <a:spcPct val="100000"/>
              </a:lnSpc>
              <a:spcBef>
                <a:spcPts val="0"/>
              </a:spcBef>
              <a:spcAft>
                <a:spcPts val="0"/>
              </a:spcAft>
              <a:buClr>
                <a:srgbClr val="FFFFFF"/>
              </a:buClr>
              <a:buSzPts val="1000"/>
              <a:buNone/>
              <a:defRPr sz="1000">
                <a:solidFill>
                  <a:srgbClr val="FFFFFF"/>
                </a:solidFill>
              </a:defRPr>
            </a:lvl3pPr>
            <a:lvl4pPr lvl="3" rtl="0" algn="r">
              <a:lnSpc>
                <a:spcPct val="100000"/>
              </a:lnSpc>
              <a:spcBef>
                <a:spcPts val="0"/>
              </a:spcBef>
              <a:spcAft>
                <a:spcPts val="0"/>
              </a:spcAft>
              <a:buClr>
                <a:srgbClr val="FFFFFF"/>
              </a:buClr>
              <a:buSzPts val="1000"/>
              <a:buNone/>
              <a:defRPr sz="1000">
                <a:solidFill>
                  <a:srgbClr val="FFFFFF"/>
                </a:solidFill>
              </a:defRPr>
            </a:lvl4pPr>
            <a:lvl5pPr lvl="4" rtl="0" algn="r">
              <a:lnSpc>
                <a:spcPct val="100000"/>
              </a:lnSpc>
              <a:spcBef>
                <a:spcPts val="0"/>
              </a:spcBef>
              <a:spcAft>
                <a:spcPts val="0"/>
              </a:spcAft>
              <a:buClr>
                <a:srgbClr val="FFFFFF"/>
              </a:buClr>
              <a:buSzPts val="1000"/>
              <a:buNone/>
              <a:defRPr sz="1000">
                <a:solidFill>
                  <a:srgbClr val="FFFFFF"/>
                </a:solidFill>
              </a:defRPr>
            </a:lvl5pPr>
            <a:lvl6pPr lvl="5" rtl="0" algn="r">
              <a:lnSpc>
                <a:spcPct val="100000"/>
              </a:lnSpc>
              <a:spcBef>
                <a:spcPts val="0"/>
              </a:spcBef>
              <a:spcAft>
                <a:spcPts val="0"/>
              </a:spcAft>
              <a:buClr>
                <a:srgbClr val="FFFFFF"/>
              </a:buClr>
              <a:buSzPts val="1000"/>
              <a:buNone/>
              <a:defRPr sz="1000">
                <a:solidFill>
                  <a:srgbClr val="FFFFFF"/>
                </a:solidFill>
              </a:defRPr>
            </a:lvl6pPr>
            <a:lvl7pPr lvl="6" rtl="0" algn="r">
              <a:lnSpc>
                <a:spcPct val="100000"/>
              </a:lnSpc>
              <a:spcBef>
                <a:spcPts val="0"/>
              </a:spcBef>
              <a:spcAft>
                <a:spcPts val="0"/>
              </a:spcAft>
              <a:buClr>
                <a:srgbClr val="FFFFFF"/>
              </a:buClr>
              <a:buSzPts val="1000"/>
              <a:buNone/>
              <a:defRPr sz="1000">
                <a:solidFill>
                  <a:srgbClr val="FFFFFF"/>
                </a:solidFill>
              </a:defRPr>
            </a:lvl7pPr>
            <a:lvl8pPr lvl="7" rtl="0" algn="r">
              <a:lnSpc>
                <a:spcPct val="100000"/>
              </a:lnSpc>
              <a:spcBef>
                <a:spcPts val="0"/>
              </a:spcBef>
              <a:spcAft>
                <a:spcPts val="0"/>
              </a:spcAft>
              <a:buClr>
                <a:srgbClr val="FFFFFF"/>
              </a:buClr>
              <a:buSzPts val="1000"/>
              <a:buNone/>
              <a:defRPr sz="1000">
                <a:solidFill>
                  <a:srgbClr val="FFFFFF"/>
                </a:solidFill>
              </a:defRPr>
            </a:lvl8pPr>
            <a:lvl9pPr lvl="8" rtl="0" algn="r">
              <a:lnSpc>
                <a:spcPct val="100000"/>
              </a:lnSpc>
              <a:spcBef>
                <a:spcPts val="0"/>
              </a:spcBef>
              <a:spcAft>
                <a:spcPts val="0"/>
              </a:spcAft>
              <a:buClr>
                <a:srgbClr val="FFFFFF"/>
              </a:buClr>
              <a:buSzPts val="1000"/>
              <a:buNone/>
              <a:defRPr sz="1000">
                <a:solidFill>
                  <a:srgbClr val="FFFFFF"/>
                </a:solidFill>
              </a:defRPr>
            </a:lvl9pPr>
          </a:lstStyle>
          <a:p/>
        </p:txBody>
      </p:sp>
      <p:sp>
        <p:nvSpPr>
          <p:cNvPr id="174" name="Google Shape;174;p25"/>
          <p:cNvSpPr txBox="1"/>
          <p:nvPr>
            <p:ph idx="3" type="ctrTitle"/>
          </p:nvPr>
        </p:nvSpPr>
        <p:spPr>
          <a:xfrm>
            <a:off x="3596168" y="1850075"/>
            <a:ext cx="4587300" cy="94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1pPr>
            <a:lvl2pPr lvl="1"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rtl="0" algn="r">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5243609" y="2259300"/>
            <a:ext cx="2797200" cy="62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None/>
              <a:defRPr sz="3000">
                <a:latin typeface="Teko"/>
                <a:ea typeface="Teko"/>
                <a:cs typeface="Teko"/>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p:txBody>
      </p:sp>
      <p:sp>
        <p:nvSpPr>
          <p:cNvPr id="177" name="Google Shape;177;p26"/>
          <p:cNvSpPr txBox="1"/>
          <p:nvPr>
            <p:ph idx="1" type="subTitle"/>
          </p:nvPr>
        </p:nvSpPr>
        <p:spPr>
          <a:xfrm>
            <a:off x="671387" y="1951650"/>
            <a:ext cx="3012300" cy="78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vl1pPr>
            <a:lvl2pPr lvl="1" rtl="0" algn="r">
              <a:spcBef>
                <a:spcPts val="1600"/>
              </a:spcBef>
              <a:spcAft>
                <a:spcPts val="0"/>
              </a:spcAft>
              <a:buNone/>
              <a:defRPr sz="1000"/>
            </a:lvl2pPr>
            <a:lvl3pPr lvl="2" rtl="0" algn="r">
              <a:spcBef>
                <a:spcPts val="1600"/>
              </a:spcBef>
              <a:spcAft>
                <a:spcPts val="0"/>
              </a:spcAft>
              <a:buNone/>
              <a:defRPr sz="1000"/>
            </a:lvl3pPr>
            <a:lvl4pPr lvl="3" rtl="0" algn="r">
              <a:spcBef>
                <a:spcPts val="1600"/>
              </a:spcBef>
              <a:spcAft>
                <a:spcPts val="0"/>
              </a:spcAft>
              <a:buNone/>
              <a:defRPr sz="1000"/>
            </a:lvl4pPr>
            <a:lvl5pPr lvl="4" rtl="0" algn="r">
              <a:spcBef>
                <a:spcPts val="1600"/>
              </a:spcBef>
              <a:spcAft>
                <a:spcPts val="0"/>
              </a:spcAft>
              <a:buNone/>
              <a:defRPr sz="1000"/>
            </a:lvl5pPr>
            <a:lvl6pPr lvl="5" rtl="0" algn="r">
              <a:spcBef>
                <a:spcPts val="1600"/>
              </a:spcBef>
              <a:spcAft>
                <a:spcPts val="0"/>
              </a:spcAft>
              <a:buNone/>
              <a:defRPr sz="1000"/>
            </a:lvl6pPr>
            <a:lvl7pPr lvl="6" rtl="0" algn="r">
              <a:spcBef>
                <a:spcPts val="1600"/>
              </a:spcBef>
              <a:spcAft>
                <a:spcPts val="0"/>
              </a:spcAft>
              <a:buNone/>
              <a:defRPr sz="1000"/>
            </a:lvl7pPr>
            <a:lvl8pPr lvl="7" rtl="0" algn="r">
              <a:spcBef>
                <a:spcPts val="1600"/>
              </a:spcBef>
              <a:spcAft>
                <a:spcPts val="0"/>
              </a:spcAft>
              <a:buNone/>
              <a:defRPr sz="1000"/>
            </a:lvl8pPr>
            <a:lvl9pPr lvl="8" rtl="0" algn="r">
              <a:spcBef>
                <a:spcPts val="1600"/>
              </a:spcBef>
              <a:spcAft>
                <a:spcPts val="1600"/>
              </a:spcAft>
              <a:buNone/>
              <a:defRPr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8">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27"/>
          <p:cNvSpPr txBox="1"/>
          <p:nvPr>
            <p:ph type="ctrTitle"/>
          </p:nvPr>
        </p:nvSpPr>
        <p:spPr>
          <a:xfrm>
            <a:off x="3106091" y="-59257"/>
            <a:ext cx="29385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80" name="Google Shape;180;p27"/>
          <p:cNvSpPr txBox="1"/>
          <p:nvPr>
            <p:ph idx="2" type="ctrTitle"/>
          </p:nvPr>
        </p:nvSpPr>
        <p:spPr>
          <a:xfrm>
            <a:off x="504913" y="3206550"/>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181" name="Google Shape;181;p27"/>
          <p:cNvSpPr txBox="1"/>
          <p:nvPr>
            <p:ph idx="1" type="subTitle"/>
          </p:nvPr>
        </p:nvSpPr>
        <p:spPr>
          <a:xfrm>
            <a:off x="504925" y="3795900"/>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2" name="Google Shape;182;p27"/>
          <p:cNvSpPr txBox="1"/>
          <p:nvPr>
            <p:ph idx="3" type="ctrTitle"/>
          </p:nvPr>
        </p:nvSpPr>
        <p:spPr>
          <a:xfrm>
            <a:off x="6531363" y="923712"/>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183" name="Google Shape;183;p27"/>
          <p:cNvSpPr txBox="1"/>
          <p:nvPr>
            <p:ph idx="4" type="subTitle"/>
          </p:nvPr>
        </p:nvSpPr>
        <p:spPr>
          <a:xfrm>
            <a:off x="6531375" y="1513062"/>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4" name="Google Shape;184;p27"/>
          <p:cNvSpPr txBox="1"/>
          <p:nvPr>
            <p:ph idx="5" type="ctrTitle"/>
          </p:nvPr>
        </p:nvSpPr>
        <p:spPr>
          <a:xfrm>
            <a:off x="6531350" y="2779787"/>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185" name="Google Shape;185;p27"/>
          <p:cNvSpPr txBox="1"/>
          <p:nvPr>
            <p:ph idx="6" type="subTitle"/>
          </p:nvPr>
        </p:nvSpPr>
        <p:spPr>
          <a:xfrm>
            <a:off x="6531363" y="3369137"/>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86" name="Google Shape;186;p27"/>
          <p:cNvSpPr txBox="1"/>
          <p:nvPr>
            <p:ph idx="7" type="ctrTitle"/>
          </p:nvPr>
        </p:nvSpPr>
        <p:spPr>
          <a:xfrm>
            <a:off x="504925" y="1367607"/>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Medium"/>
              <a:buNone/>
              <a:defRPr sz="1800">
                <a:latin typeface="Teko Medium"/>
                <a:ea typeface="Teko Medium"/>
                <a:cs typeface="Teko Medium"/>
                <a:sym typeface="Teko Medium"/>
              </a:defRPr>
            </a:lvl1pPr>
            <a:lvl2pPr lvl="1" rtl="0" algn="r">
              <a:spcBef>
                <a:spcPts val="0"/>
              </a:spcBef>
              <a:spcAft>
                <a:spcPts val="0"/>
              </a:spcAft>
              <a:buSzPts val="1800"/>
              <a:buFont typeface="Teko Medium"/>
              <a:buNone/>
              <a:defRPr sz="1800">
                <a:latin typeface="Teko Medium"/>
                <a:ea typeface="Teko Medium"/>
                <a:cs typeface="Teko Medium"/>
                <a:sym typeface="Teko Medium"/>
              </a:defRPr>
            </a:lvl2pPr>
            <a:lvl3pPr lvl="2" rtl="0" algn="r">
              <a:spcBef>
                <a:spcPts val="0"/>
              </a:spcBef>
              <a:spcAft>
                <a:spcPts val="0"/>
              </a:spcAft>
              <a:buSzPts val="1800"/>
              <a:buFont typeface="Teko Medium"/>
              <a:buNone/>
              <a:defRPr sz="1800">
                <a:latin typeface="Teko Medium"/>
                <a:ea typeface="Teko Medium"/>
                <a:cs typeface="Teko Medium"/>
                <a:sym typeface="Teko Medium"/>
              </a:defRPr>
            </a:lvl3pPr>
            <a:lvl4pPr lvl="3" rtl="0" algn="r">
              <a:spcBef>
                <a:spcPts val="0"/>
              </a:spcBef>
              <a:spcAft>
                <a:spcPts val="0"/>
              </a:spcAft>
              <a:buSzPts val="1800"/>
              <a:buFont typeface="Teko Medium"/>
              <a:buNone/>
              <a:defRPr sz="1800">
                <a:latin typeface="Teko Medium"/>
                <a:ea typeface="Teko Medium"/>
                <a:cs typeface="Teko Medium"/>
                <a:sym typeface="Teko Medium"/>
              </a:defRPr>
            </a:lvl4pPr>
            <a:lvl5pPr lvl="4" rtl="0" algn="r">
              <a:spcBef>
                <a:spcPts val="0"/>
              </a:spcBef>
              <a:spcAft>
                <a:spcPts val="0"/>
              </a:spcAft>
              <a:buSzPts val="1800"/>
              <a:buFont typeface="Teko Medium"/>
              <a:buNone/>
              <a:defRPr sz="1800">
                <a:latin typeface="Teko Medium"/>
                <a:ea typeface="Teko Medium"/>
                <a:cs typeface="Teko Medium"/>
                <a:sym typeface="Teko Medium"/>
              </a:defRPr>
            </a:lvl5pPr>
            <a:lvl6pPr lvl="5" rtl="0" algn="r">
              <a:spcBef>
                <a:spcPts val="0"/>
              </a:spcBef>
              <a:spcAft>
                <a:spcPts val="0"/>
              </a:spcAft>
              <a:buSzPts val="1800"/>
              <a:buFont typeface="Teko Medium"/>
              <a:buNone/>
              <a:defRPr sz="1800">
                <a:latin typeface="Teko Medium"/>
                <a:ea typeface="Teko Medium"/>
                <a:cs typeface="Teko Medium"/>
                <a:sym typeface="Teko Medium"/>
              </a:defRPr>
            </a:lvl6pPr>
            <a:lvl7pPr lvl="6" rtl="0" algn="r">
              <a:spcBef>
                <a:spcPts val="0"/>
              </a:spcBef>
              <a:spcAft>
                <a:spcPts val="0"/>
              </a:spcAft>
              <a:buSzPts val="1800"/>
              <a:buFont typeface="Teko Medium"/>
              <a:buNone/>
              <a:defRPr sz="1800">
                <a:latin typeface="Teko Medium"/>
                <a:ea typeface="Teko Medium"/>
                <a:cs typeface="Teko Medium"/>
                <a:sym typeface="Teko Medium"/>
              </a:defRPr>
            </a:lvl7pPr>
            <a:lvl8pPr lvl="7" rtl="0" algn="r">
              <a:spcBef>
                <a:spcPts val="0"/>
              </a:spcBef>
              <a:spcAft>
                <a:spcPts val="0"/>
              </a:spcAft>
              <a:buSzPts val="1800"/>
              <a:buFont typeface="Teko Medium"/>
              <a:buNone/>
              <a:defRPr sz="1800">
                <a:latin typeface="Teko Medium"/>
                <a:ea typeface="Teko Medium"/>
                <a:cs typeface="Teko Medium"/>
                <a:sym typeface="Teko Medium"/>
              </a:defRPr>
            </a:lvl8pPr>
            <a:lvl9pPr lvl="8" rtl="0" algn="r">
              <a:spcBef>
                <a:spcPts val="0"/>
              </a:spcBef>
              <a:spcAft>
                <a:spcPts val="0"/>
              </a:spcAft>
              <a:buSzPts val="1800"/>
              <a:buFont typeface="Teko Medium"/>
              <a:buNone/>
              <a:defRPr sz="1800">
                <a:latin typeface="Teko Medium"/>
                <a:ea typeface="Teko Medium"/>
                <a:cs typeface="Teko Medium"/>
                <a:sym typeface="Teko Medium"/>
              </a:defRPr>
            </a:lvl9pPr>
          </a:lstStyle>
          <a:p/>
        </p:txBody>
      </p:sp>
      <p:sp>
        <p:nvSpPr>
          <p:cNvPr id="187" name="Google Shape;187;p27"/>
          <p:cNvSpPr txBox="1"/>
          <p:nvPr>
            <p:ph idx="8" type="subTitle"/>
          </p:nvPr>
        </p:nvSpPr>
        <p:spPr>
          <a:xfrm>
            <a:off x="504938" y="1934009"/>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ultimedia">
  <p:cSld name="CUSTOM_7_2_1_1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28"/>
          <p:cNvSpPr txBox="1"/>
          <p:nvPr>
            <p:ph type="ctrTitle"/>
          </p:nvPr>
        </p:nvSpPr>
        <p:spPr>
          <a:xfrm flipH="1">
            <a:off x="3609150" y="3368900"/>
            <a:ext cx="1939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Font typeface="Source Code Pro Light"/>
              <a:buNone/>
              <a:defRPr sz="1000">
                <a:latin typeface="Source Code Pro Light"/>
                <a:ea typeface="Source Code Pro Light"/>
                <a:cs typeface="Source Code Pro Light"/>
                <a:sym typeface="Source Code Pro Light"/>
              </a:defRPr>
            </a:lvl1pPr>
            <a:lvl2pPr lvl="1" rtl="0" algn="r">
              <a:spcBef>
                <a:spcPts val="0"/>
              </a:spcBef>
              <a:spcAft>
                <a:spcPts val="0"/>
              </a:spcAft>
              <a:buSzPts val="6500"/>
              <a:buFont typeface="Source Code Pro"/>
              <a:buNone/>
              <a:defRPr sz="6500">
                <a:latin typeface="Source Code Pro"/>
                <a:ea typeface="Source Code Pro"/>
                <a:cs typeface="Source Code Pro"/>
                <a:sym typeface="Source Code Pro"/>
              </a:defRPr>
            </a:lvl2pPr>
            <a:lvl3pPr lvl="2" rtl="0" algn="r">
              <a:spcBef>
                <a:spcPts val="0"/>
              </a:spcBef>
              <a:spcAft>
                <a:spcPts val="0"/>
              </a:spcAft>
              <a:buSzPts val="6500"/>
              <a:buFont typeface="Source Code Pro"/>
              <a:buNone/>
              <a:defRPr sz="6500">
                <a:latin typeface="Source Code Pro"/>
                <a:ea typeface="Source Code Pro"/>
                <a:cs typeface="Source Code Pro"/>
                <a:sym typeface="Source Code Pro"/>
              </a:defRPr>
            </a:lvl3pPr>
            <a:lvl4pPr lvl="3" rtl="0" algn="r">
              <a:spcBef>
                <a:spcPts val="0"/>
              </a:spcBef>
              <a:spcAft>
                <a:spcPts val="0"/>
              </a:spcAft>
              <a:buSzPts val="6500"/>
              <a:buFont typeface="Source Code Pro"/>
              <a:buNone/>
              <a:defRPr sz="6500">
                <a:latin typeface="Source Code Pro"/>
                <a:ea typeface="Source Code Pro"/>
                <a:cs typeface="Source Code Pro"/>
                <a:sym typeface="Source Code Pro"/>
              </a:defRPr>
            </a:lvl4pPr>
            <a:lvl5pPr lvl="4" rtl="0" algn="r">
              <a:spcBef>
                <a:spcPts val="0"/>
              </a:spcBef>
              <a:spcAft>
                <a:spcPts val="0"/>
              </a:spcAft>
              <a:buSzPts val="6500"/>
              <a:buFont typeface="Source Code Pro"/>
              <a:buNone/>
              <a:defRPr sz="6500">
                <a:latin typeface="Source Code Pro"/>
                <a:ea typeface="Source Code Pro"/>
                <a:cs typeface="Source Code Pro"/>
                <a:sym typeface="Source Code Pro"/>
              </a:defRPr>
            </a:lvl5pPr>
            <a:lvl6pPr lvl="5" rtl="0" algn="r">
              <a:spcBef>
                <a:spcPts val="0"/>
              </a:spcBef>
              <a:spcAft>
                <a:spcPts val="0"/>
              </a:spcAft>
              <a:buSzPts val="6500"/>
              <a:buFont typeface="Source Code Pro"/>
              <a:buNone/>
              <a:defRPr sz="6500">
                <a:latin typeface="Source Code Pro"/>
                <a:ea typeface="Source Code Pro"/>
                <a:cs typeface="Source Code Pro"/>
                <a:sym typeface="Source Code Pro"/>
              </a:defRPr>
            </a:lvl6pPr>
            <a:lvl7pPr lvl="6" rtl="0" algn="r">
              <a:spcBef>
                <a:spcPts val="0"/>
              </a:spcBef>
              <a:spcAft>
                <a:spcPts val="0"/>
              </a:spcAft>
              <a:buSzPts val="6500"/>
              <a:buFont typeface="Source Code Pro"/>
              <a:buNone/>
              <a:defRPr sz="6500">
                <a:latin typeface="Source Code Pro"/>
                <a:ea typeface="Source Code Pro"/>
                <a:cs typeface="Source Code Pro"/>
                <a:sym typeface="Source Code Pro"/>
              </a:defRPr>
            </a:lvl7pPr>
            <a:lvl8pPr lvl="7" rtl="0" algn="r">
              <a:spcBef>
                <a:spcPts val="0"/>
              </a:spcBef>
              <a:spcAft>
                <a:spcPts val="0"/>
              </a:spcAft>
              <a:buSzPts val="6500"/>
              <a:buFont typeface="Source Code Pro"/>
              <a:buNone/>
              <a:defRPr sz="6500">
                <a:latin typeface="Source Code Pro"/>
                <a:ea typeface="Source Code Pro"/>
                <a:cs typeface="Source Code Pro"/>
                <a:sym typeface="Source Code Pro"/>
              </a:defRPr>
            </a:lvl8pPr>
            <a:lvl9pPr lvl="8" rtl="0" algn="r">
              <a:spcBef>
                <a:spcPts val="0"/>
              </a:spcBef>
              <a:spcAft>
                <a:spcPts val="0"/>
              </a:spcAft>
              <a:buSzPts val="6500"/>
              <a:buFont typeface="Source Code Pro"/>
              <a:buNone/>
              <a:defRPr sz="6500">
                <a:latin typeface="Source Code Pro"/>
                <a:ea typeface="Source Code Pro"/>
                <a:cs typeface="Source Code Pro"/>
                <a:sym typeface="Source Code Pro"/>
              </a:defRPr>
            </a:lvl9pPr>
          </a:lstStyle>
          <a:p/>
        </p:txBody>
      </p:sp>
      <p:sp>
        <p:nvSpPr>
          <p:cNvPr id="190" name="Google Shape;190;p28"/>
          <p:cNvSpPr txBox="1"/>
          <p:nvPr>
            <p:ph idx="2" type="ctrTitle"/>
          </p:nvPr>
        </p:nvSpPr>
        <p:spPr>
          <a:xfrm flipH="1">
            <a:off x="2988900" y="-665953"/>
            <a:ext cx="3166200" cy="192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9">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193" name="Google Shape;193;p29"/>
          <p:cNvSpPr txBox="1"/>
          <p:nvPr>
            <p:ph idx="1" type="subTitle"/>
          </p:nvPr>
        </p:nvSpPr>
        <p:spPr>
          <a:xfrm>
            <a:off x="865200" y="3125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4" name="Google Shape;194;p29"/>
          <p:cNvSpPr txBox="1"/>
          <p:nvPr>
            <p:ph idx="2" type="subTitle"/>
          </p:nvPr>
        </p:nvSpPr>
        <p:spPr>
          <a:xfrm>
            <a:off x="3663000" y="27440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 name="Google Shape;195;p29"/>
          <p:cNvSpPr txBox="1"/>
          <p:nvPr>
            <p:ph idx="3" type="ctrTitle"/>
          </p:nvPr>
        </p:nvSpPr>
        <p:spPr>
          <a:xfrm>
            <a:off x="464600" y="2879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196" name="Google Shape;196;p29"/>
          <p:cNvSpPr txBox="1"/>
          <p:nvPr>
            <p:ph idx="4" type="ctrTitle"/>
          </p:nvPr>
        </p:nvSpPr>
        <p:spPr>
          <a:xfrm>
            <a:off x="3262350"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
        <p:nvSpPr>
          <p:cNvPr id="197" name="Google Shape;197;p29"/>
          <p:cNvSpPr txBox="1"/>
          <p:nvPr>
            <p:ph idx="5" type="subTitle"/>
          </p:nvPr>
        </p:nvSpPr>
        <p:spPr>
          <a:xfrm>
            <a:off x="6460750" y="2286822"/>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8" name="Google Shape;198;p29"/>
          <p:cNvSpPr txBox="1"/>
          <p:nvPr>
            <p:ph idx="6" type="ctrTitle"/>
          </p:nvPr>
        </p:nvSpPr>
        <p:spPr>
          <a:xfrm>
            <a:off x="6060100" y="20412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SzPts val="2400"/>
              <a:buFont typeface="Teko"/>
              <a:buNone/>
              <a:defRPr sz="2400">
                <a:latin typeface="Teko"/>
                <a:ea typeface="Teko"/>
                <a:cs typeface="Teko"/>
                <a:sym typeface="Teko"/>
              </a:defRPr>
            </a:lvl2pPr>
            <a:lvl3pPr lvl="2" rtl="0" algn="ctr">
              <a:spcBef>
                <a:spcPts val="0"/>
              </a:spcBef>
              <a:spcAft>
                <a:spcPts val="0"/>
              </a:spcAft>
              <a:buSzPts val="2400"/>
              <a:buFont typeface="Teko"/>
              <a:buNone/>
              <a:defRPr sz="2400">
                <a:latin typeface="Teko"/>
                <a:ea typeface="Teko"/>
                <a:cs typeface="Teko"/>
                <a:sym typeface="Teko"/>
              </a:defRPr>
            </a:lvl3pPr>
            <a:lvl4pPr lvl="3" rtl="0" algn="ctr">
              <a:spcBef>
                <a:spcPts val="0"/>
              </a:spcBef>
              <a:spcAft>
                <a:spcPts val="0"/>
              </a:spcAft>
              <a:buSzPts val="2400"/>
              <a:buFont typeface="Teko"/>
              <a:buNone/>
              <a:defRPr sz="2400">
                <a:latin typeface="Teko"/>
                <a:ea typeface="Teko"/>
                <a:cs typeface="Teko"/>
                <a:sym typeface="Teko"/>
              </a:defRPr>
            </a:lvl4pPr>
            <a:lvl5pPr lvl="4" rtl="0" algn="ctr">
              <a:spcBef>
                <a:spcPts val="0"/>
              </a:spcBef>
              <a:spcAft>
                <a:spcPts val="0"/>
              </a:spcAft>
              <a:buSzPts val="2400"/>
              <a:buFont typeface="Teko"/>
              <a:buNone/>
              <a:defRPr sz="2400">
                <a:latin typeface="Teko"/>
                <a:ea typeface="Teko"/>
                <a:cs typeface="Teko"/>
                <a:sym typeface="Teko"/>
              </a:defRPr>
            </a:lvl5pPr>
            <a:lvl6pPr lvl="5" rtl="0" algn="ctr">
              <a:spcBef>
                <a:spcPts val="0"/>
              </a:spcBef>
              <a:spcAft>
                <a:spcPts val="0"/>
              </a:spcAft>
              <a:buSzPts val="2400"/>
              <a:buFont typeface="Teko"/>
              <a:buNone/>
              <a:defRPr sz="2400">
                <a:latin typeface="Teko"/>
                <a:ea typeface="Teko"/>
                <a:cs typeface="Teko"/>
                <a:sym typeface="Teko"/>
              </a:defRPr>
            </a:lvl6pPr>
            <a:lvl7pPr lvl="6" rtl="0" algn="ctr">
              <a:spcBef>
                <a:spcPts val="0"/>
              </a:spcBef>
              <a:spcAft>
                <a:spcPts val="0"/>
              </a:spcAft>
              <a:buSzPts val="2400"/>
              <a:buFont typeface="Teko"/>
              <a:buNone/>
              <a:defRPr sz="2400">
                <a:latin typeface="Teko"/>
                <a:ea typeface="Teko"/>
                <a:cs typeface="Teko"/>
                <a:sym typeface="Teko"/>
              </a:defRPr>
            </a:lvl7pPr>
            <a:lvl8pPr lvl="7" rtl="0" algn="ctr">
              <a:spcBef>
                <a:spcPts val="0"/>
              </a:spcBef>
              <a:spcAft>
                <a:spcPts val="0"/>
              </a:spcAft>
              <a:buSzPts val="2400"/>
              <a:buFont typeface="Teko"/>
              <a:buNone/>
              <a:defRPr sz="2400">
                <a:latin typeface="Teko"/>
                <a:ea typeface="Teko"/>
                <a:cs typeface="Teko"/>
                <a:sym typeface="Teko"/>
              </a:defRPr>
            </a:lvl8pPr>
            <a:lvl9pPr lvl="8" rtl="0" algn="ct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9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201" name="Google Shape;201;p30"/>
          <p:cNvSpPr txBox="1"/>
          <p:nvPr>
            <p:ph idx="1" type="subTitle"/>
          </p:nvPr>
        </p:nvSpPr>
        <p:spPr>
          <a:xfrm>
            <a:off x="1206500" y="1629358"/>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2" name="Google Shape;202;p30"/>
          <p:cNvSpPr txBox="1"/>
          <p:nvPr>
            <p:ph idx="2" type="subTitle"/>
          </p:nvPr>
        </p:nvSpPr>
        <p:spPr>
          <a:xfrm>
            <a:off x="3814200" y="2106536"/>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3" name="Google Shape;203;p30"/>
          <p:cNvSpPr txBox="1"/>
          <p:nvPr>
            <p:ph idx="3" type="ctrTitle"/>
          </p:nvPr>
        </p:nvSpPr>
        <p:spPr>
          <a:xfrm>
            <a:off x="83600" y="1303504"/>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204" name="Google Shape;204;p30"/>
          <p:cNvSpPr txBox="1"/>
          <p:nvPr>
            <p:ph idx="4" type="ctrTitle"/>
          </p:nvPr>
        </p:nvSpPr>
        <p:spPr>
          <a:xfrm>
            <a:off x="2691300" y="176976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205" name="Google Shape;205;p30"/>
          <p:cNvSpPr txBox="1"/>
          <p:nvPr>
            <p:ph idx="5" type="subTitle"/>
          </p:nvPr>
        </p:nvSpPr>
        <p:spPr>
          <a:xfrm>
            <a:off x="6421000" y="2474670"/>
            <a:ext cx="14964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6" name="Google Shape;206;p30"/>
          <p:cNvSpPr txBox="1"/>
          <p:nvPr>
            <p:ph idx="6" type="ctrTitle"/>
          </p:nvPr>
        </p:nvSpPr>
        <p:spPr>
          <a:xfrm>
            <a:off x="5298100" y="2144533"/>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19_1_1">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31"/>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
        <p:nvSpPr>
          <p:cNvPr id="209" name="Google Shape;209;p31"/>
          <p:cNvSpPr txBox="1"/>
          <p:nvPr>
            <p:ph idx="1" type="subTitle"/>
          </p:nvPr>
        </p:nvSpPr>
        <p:spPr>
          <a:xfrm>
            <a:off x="871678" y="1205775"/>
            <a:ext cx="2388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10" name="Google Shape;210;p31"/>
          <p:cNvSpPr txBox="1"/>
          <p:nvPr>
            <p:ph idx="2" type="ctrTitle"/>
          </p:nvPr>
        </p:nvSpPr>
        <p:spPr>
          <a:xfrm>
            <a:off x="640513" y="1965050"/>
            <a:ext cx="26193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Font typeface="Teko"/>
              <a:buNone/>
              <a:defRPr sz="1800">
                <a:latin typeface="Teko"/>
                <a:ea typeface="Teko"/>
                <a:cs typeface="Teko"/>
                <a:sym typeface="Teko"/>
              </a:defRPr>
            </a:lvl1pPr>
            <a:lvl2pPr lvl="1" rtl="0" algn="r">
              <a:spcBef>
                <a:spcPts val="0"/>
              </a:spcBef>
              <a:spcAft>
                <a:spcPts val="0"/>
              </a:spcAft>
              <a:buSzPts val="1800"/>
              <a:buFont typeface="Teko"/>
              <a:buNone/>
              <a:defRPr sz="1800">
                <a:latin typeface="Teko"/>
                <a:ea typeface="Teko"/>
                <a:cs typeface="Teko"/>
                <a:sym typeface="Teko"/>
              </a:defRPr>
            </a:lvl2pPr>
            <a:lvl3pPr lvl="2" rtl="0" algn="r">
              <a:spcBef>
                <a:spcPts val="0"/>
              </a:spcBef>
              <a:spcAft>
                <a:spcPts val="0"/>
              </a:spcAft>
              <a:buSzPts val="1800"/>
              <a:buFont typeface="Teko"/>
              <a:buNone/>
              <a:defRPr sz="1800">
                <a:latin typeface="Teko"/>
                <a:ea typeface="Teko"/>
                <a:cs typeface="Teko"/>
                <a:sym typeface="Teko"/>
              </a:defRPr>
            </a:lvl3pPr>
            <a:lvl4pPr lvl="3" rtl="0" algn="r">
              <a:spcBef>
                <a:spcPts val="0"/>
              </a:spcBef>
              <a:spcAft>
                <a:spcPts val="0"/>
              </a:spcAft>
              <a:buSzPts val="1800"/>
              <a:buFont typeface="Teko"/>
              <a:buNone/>
              <a:defRPr sz="1800">
                <a:latin typeface="Teko"/>
                <a:ea typeface="Teko"/>
                <a:cs typeface="Teko"/>
                <a:sym typeface="Teko"/>
              </a:defRPr>
            </a:lvl4pPr>
            <a:lvl5pPr lvl="4" rtl="0" algn="r">
              <a:spcBef>
                <a:spcPts val="0"/>
              </a:spcBef>
              <a:spcAft>
                <a:spcPts val="0"/>
              </a:spcAft>
              <a:buSzPts val="1800"/>
              <a:buFont typeface="Teko"/>
              <a:buNone/>
              <a:defRPr sz="1800">
                <a:latin typeface="Teko"/>
                <a:ea typeface="Teko"/>
                <a:cs typeface="Teko"/>
                <a:sym typeface="Teko"/>
              </a:defRPr>
            </a:lvl5pPr>
            <a:lvl6pPr lvl="5" rtl="0" algn="r">
              <a:spcBef>
                <a:spcPts val="0"/>
              </a:spcBef>
              <a:spcAft>
                <a:spcPts val="0"/>
              </a:spcAft>
              <a:buSzPts val="1800"/>
              <a:buFont typeface="Teko"/>
              <a:buNone/>
              <a:defRPr sz="1800">
                <a:latin typeface="Teko"/>
                <a:ea typeface="Teko"/>
                <a:cs typeface="Teko"/>
                <a:sym typeface="Teko"/>
              </a:defRPr>
            </a:lvl6pPr>
            <a:lvl7pPr lvl="6" rtl="0" algn="r">
              <a:spcBef>
                <a:spcPts val="0"/>
              </a:spcBef>
              <a:spcAft>
                <a:spcPts val="0"/>
              </a:spcAft>
              <a:buSzPts val="1800"/>
              <a:buFont typeface="Teko"/>
              <a:buNone/>
              <a:defRPr sz="1800">
                <a:latin typeface="Teko"/>
                <a:ea typeface="Teko"/>
                <a:cs typeface="Teko"/>
                <a:sym typeface="Teko"/>
              </a:defRPr>
            </a:lvl7pPr>
            <a:lvl8pPr lvl="7" rtl="0" algn="r">
              <a:spcBef>
                <a:spcPts val="0"/>
              </a:spcBef>
              <a:spcAft>
                <a:spcPts val="0"/>
              </a:spcAft>
              <a:buSzPts val="1800"/>
              <a:buFont typeface="Teko"/>
              <a:buNone/>
              <a:defRPr sz="1800">
                <a:latin typeface="Teko"/>
                <a:ea typeface="Teko"/>
                <a:cs typeface="Teko"/>
                <a:sym typeface="Teko"/>
              </a:defRPr>
            </a:lvl8pPr>
            <a:lvl9pPr lvl="8" rtl="0" algn="r">
              <a:spcBef>
                <a:spcPts val="0"/>
              </a:spcBef>
              <a:spcAft>
                <a:spcPts val="0"/>
              </a:spcAft>
              <a:buSzPts val="1800"/>
              <a:buFont typeface="Teko"/>
              <a:buNone/>
              <a:defRPr sz="1800">
                <a:latin typeface="Teko"/>
                <a:ea typeface="Teko"/>
                <a:cs typeface="Teko"/>
                <a:sym typeface="Teko"/>
              </a:defRPr>
            </a:lvl9pPr>
          </a:lstStyle>
          <a:p/>
        </p:txBody>
      </p:sp>
      <p:sp>
        <p:nvSpPr>
          <p:cNvPr id="211" name="Google Shape;211;p31"/>
          <p:cNvSpPr txBox="1"/>
          <p:nvPr>
            <p:ph idx="3" type="subTitle"/>
          </p:nvPr>
        </p:nvSpPr>
        <p:spPr>
          <a:xfrm>
            <a:off x="5884178" y="3490825"/>
            <a:ext cx="2388300" cy="60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2" name="Google Shape;212;p31"/>
          <p:cNvSpPr txBox="1"/>
          <p:nvPr>
            <p:ph idx="4" type="ctrTitle"/>
          </p:nvPr>
        </p:nvSpPr>
        <p:spPr>
          <a:xfrm>
            <a:off x="5884188" y="3258425"/>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text">
  <p:cSld name="CUSTOM_8">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2"/>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215" name="Google Shape;215;p32"/>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Teko"/>
              <a:buNone/>
              <a:defRPr sz="2400">
                <a:latin typeface="Teko"/>
                <a:ea typeface="Teko"/>
                <a:cs typeface="Teko"/>
                <a:sym typeface="Teko"/>
              </a:defRPr>
            </a:lvl1pPr>
            <a:lvl2pPr lvl="1" rtl="0" algn="r">
              <a:spcBef>
                <a:spcPts val="0"/>
              </a:spcBef>
              <a:spcAft>
                <a:spcPts val="0"/>
              </a:spcAft>
              <a:buSzPts val="2400"/>
              <a:buFont typeface="Teko"/>
              <a:buNone/>
              <a:defRPr sz="2400">
                <a:latin typeface="Teko"/>
                <a:ea typeface="Teko"/>
                <a:cs typeface="Teko"/>
                <a:sym typeface="Teko"/>
              </a:defRPr>
            </a:lvl2pPr>
            <a:lvl3pPr lvl="2" rtl="0" algn="r">
              <a:spcBef>
                <a:spcPts val="0"/>
              </a:spcBef>
              <a:spcAft>
                <a:spcPts val="0"/>
              </a:spcAft>
              <a:buSzPts val="2400"/>
              <a:buFont typeface="Teko"/>
              <a:buNone/>
              <a:defRPr sz="2400">
                <a:latin typeface="Teko"/>
                <a:ea typeface="Teko"/>
                <a:cs typeface="Teko"/>
                <a:sym typeface="Teko"/>
              </a:defRPr>
            </a:lvl3pPr>
            <a:lvl4pPr lvl="3" rtl="0" algn="r">
              <a:spcBef>
                <a:spcPts val="0"/>
              </a:spcBef>
              <a:spcAft>
                <a:spcPts val="0"/>
              </a:spcAft>
              <a:buSzPts val="2400"/>
              <a:buFont typeface="Teko"/>
              <a:buNone/>
              <a:defRPr sz="2400">
                <a:latin typeface="Teko"/>
                <a:ea typeface="Teko"/>
                <a:cs typeface="Teko"/>
                <a:sym typeface="Teko"/>
              </a:defRPr>
            </a:lvl4pPr>
            <a:lvl5pPr lvl="4" rtl="0" algn="r">
              <a:spcBef>
                <a:spcPts val="0"/>
              </a:spcBef>
              <a:spcAft>
                <a:spcPts val="0"/>
              </a:spcAft>
              <a:buSzPts val="2400"/>
              <a:buFont typeface="Teko"/>
              <a:buNone/>
              <a:defRPr sz="2400">
                <a:latin typeface="Teko"/>
                <a:ea typeface="Teko"/>
                <a:cs typeface="Teko"/>
                <a:sym typeface="Teko"/>
              </a:defRPr>
            </a:lvl5pPr>
            <a:lvl6pPr lvl="5" rtl="0" algn="r">
              <a:spcBef>
                <a:spcPts val="0"/>
              </a:spcBef>
              <a:spcAft>
                <a:spcPts val="0"/>
              </a:spcAft>
              <a:buSzPts val="2400"/>
              <a:buFont typeface="Teko"/>
              <a:buNone/>
              <a:defRPr sz="2400">
                <a:latin typeface="Teko"/>
                <a:ea typeface="Teko"/>
                <a:cs typeface="Teko"/>
                <a:sym typeface="Teko"/>
              </a:defRPr>
            </a:lvl6pPr>
            <a:lvl7pPr lvl="6" rtl="0" algn="r">
              <a:spcBef>
                <a:spcPts val="0"/>
              </a:spcBef>
              <a:spcAft>
                <a:spcPts val="0"/>
              </a:spcAft>
              <a:buSzPts val="2400"/>
              <a:buFont typeface="Teko"/>
              <a:buNone/>
              <a:defRPr sz="2400">
                <a:latin typeface="Teko"/>
                <a:ea typeface="Teko"/>
                <a:cs typeface="Teko"/>
                <a:sym typeface="Teko"/>
              </a:defRPr>
            </a:lvl7pPr>
            <a:lvl8pPr lvl="7" rtl="0" algn="r">
              <a:spcBef>
                <a:spcPts val="0"/>
              </a:spcBef>
              <a:spcAft>
                <a:spcPts val="0"/>
              </a:spcAft>
              <a:buSzPts val="2400"/>
              <a:buFont typeface="Teko"/>
              <a:buNone/>
              <a:defRPr sz="2400">
                <a:latin typeface="Teko"/>
                <a:ea typeface="Teko"/>
                <a:cs typeface="Teko"/>
                <a:sym typeface="Teko"/>
              </a:defRPr>
            </a:lvl8pPr>
            <a:lvl9pPr lvl="8" rtl="0" algn="r">
              <a:spcBef>
                <a:spcPts val="0"/>
              </a:spcBef>
              <a:spcAft>
                <a:spcPts val="0"/>
              </a:spcAft>
              <a:buSzPts val="2400"/>
              <a:buFont typeface="Teko"/>
              <a:buNone/>
              <a:defRPr sz="2400">
                <a:latin typeface="Teko"/>
                <a:ea typeface="Teko"/>
                <a:cs typeface="Teko"/>
                <a:sym typeface="Tek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11_1_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3"/>
          <p:cNvSpPr txBox="1"/>
          <p:nvPr>
            <p:ph type="ctrTitle"/>
          </p:nvPr>
        </p:nvSpPr>
        <p:spPr>
          <a:xfrm>
            <a:off x="1527675" y="856200"/>
            <a:ext cx="2303700" cy="1017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
        <p:nvSpPr>
          <p:cNvPr id="218" name="Google Shape;218;p33"/>
          <p:cNvSpPr txBox="1"/>
          <p:nvPr>
            <p:ph idx="1" type="subTitle"/>
          </p:nvPr>
        </p:nvSpPr>
        <p:spPr>
          <a:xfrm>
            <a:off x="1443675" y="2126050"/>
            <a:ext cx="24717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0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34"/>
          <p:cNvSpPr txBox="1"/>
          <p:nvPr>
            <p:ph idx="1" type="body"/>
          </p:nvPr>
        </p:nvSpPr>
        <p:spPr>
          <a:xfrm>
            <a:off x="1139994" y="2134800"/>
            <a:ext cx="2949600" cy="147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221" name="Google Shape;221;p34"/>
          <p:cNvSpPr txBox="1"/>
          <p:nvPr>
            <p:ph idx="2" type="subTitle"/>
          </p:nvPr>
        </p:nvSpPr>
        <p:spPr>
          <a:xfrm>
            <a:off x="1095650" y="15244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222" name="Google Shape;222;p34"/>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35"/>
          <p:cNvSpPr txBox="1"/>
          <p:nvPr>
            <p:ph idx="1" type="body"/>
          </p:nvPr>
        </p:nvSpPr>
        <p:spPr>
          <a:xfrm>
            <a:off x="682800" y="915600"/>
            <a:ext cx="2596800" cy="147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sz="800"/>
            </a:lvl1pPr>
            <a:lvl2pPr indent="-279400" lvl="1" marL="914400" rtl="0">
              <a:spcBef>
                <a:spcPts val="1600"/>
              </a:spcBef>
              <a:spcAft>
                <a:spcPts val="0"/>
              </a:spcAft>
              <a:buSzPts val="800"/>
              <a:buChar char="○"/>
              <a:defRPr sz="800"/>
            </a:lvl2pPr>
            <a:lvl3pPr indent="-279400" lvl="2" marL="1371600" rtl="0">
              <a:spcBef>
                <a:spcPts val="1600"/>
              </a:spcBef>
              <a:spcAft>
                <a:spcPts val="0"/>
              </a:spcAft>
              <a:buSzPts val="800"/>
              <a:buChar char="■"/>
              <a:defRPr sz="800"/>
            </a:lvl3pPr>
            <a:lvl4pPr indent="-279400" lvl="3" marL="1828800" rtl="0">
              <a:spcBef>
                <a:spcPts val="1600"/>
              </a:spcBef>
              <a:spcAft>
                <a:spcPts val="0"/>
              </a:spcAft>
              <a:buSzPts val="800"/>
              <a:buChar char="●"/>
              <a:defRPr sz="800"/>
            </a:lvl4pPr>
            <a:lvl5pPr indent="-279400" lvl="4" marL="2286000" rtl="0">
              <a:spcBef>
                <a:spcPts val="1600"/>
              </a:spcBef>
              <a:spcAft>
                <a:spcPts val="0"/>
              </a:spcAft>
              <a:buSzPts val="800"/>
              <a:buChar char="○"/>
              <a:defRPr sz="800"/>
            </a:lvl5pPr>
            <a:lvl6pPr indent="-279400" lvl="5" marL="2743200" rtl="0">
              <a:spcBef>
                <a:spcPts val="1600"/>
              </a:spcBef>
              <a:spcAft>
                <a:spcPts val="0"/>
              </a:spcAft>
              <a:buSzPts val="800"/>
              <a:buChar char="■"/>
              <a:defRPr sz="800"/>
            </a:lvl6pPr>
            <a:lvl7pPr indent="-279400" lvl="6" marL="3200400" rtl="0">
              <a:spcBef>
                <a:spcPts val="1600"/>
              </a:spcBef>
              <a:spcAft>
                <a:spcPts val="0"/>
              </a:spcAft>
              <a:buSzPts val="800"/>
              <a:buChar char="●"/>
              <a:defRPr sz="800"/>
            </a:lvl7pPr>
            <a:lvl8pPr indent="-279400" lvl="7" marL="3657600" rtl="0">
              <a:spcBef>
                <a:spcPts val="1600"/>
              </a:spcBef>
              <a:spcAft>
                <a:spcPts val="0"/>
              </a:spcAft>
              <a:buSzPts val="800"/>
              <a:buChar char="○"/>
              <a:defRPr sz="800"/>
            </a:lvl8pPr>
            <a:lvl9pPr indent="-279400" lvl="8" marL="4114800" rtl="0">
              <a:spcBef>
                <a:spcPts val="1600"/>
              </a:spcBef>
              <a:spcAft>
                <a:spcPts val="1600"/>
              </a:spcAft>
              <a:buSzPts val="800"/>
              <a:buChar char="■"/>
              <a:defRPr sz="800"/>
            </a:lvl9pPr>
          </a:lstStyle>
          <a:p/>
        </p:txBody>
      </p:sp>
      <p:sp>
        <p:nvSpPr>
          <p:cNvPr id="225" name="Google Shape;225;p35"/>
          <p:cNvSpPr txBox="1"/>
          <p:nvPr>
            <p:ph idx="2" type="subTitle"/>
          </p:nvPr>
        </p:nvSpPr>
        <p:spPr>
          <a:xfrm>
            <a:off x="638450" y="686250"/>
            <a:ext cx="1580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p:txBody>
      </p:sp>
      <p:sp>
        <p:nvSpPr>
          <p:cNvPr id="226" name="Google Shape;226;p35"/>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Teko"/>
              <a:buNone/>
              <a:defRPr sz="2400">
                <a:latin typeface="Teko"/>
                <a:ea typeface="Teko"/>
                <a:cs typeface="Teko"/>
                <a:sym typeface="Teko"/>
              </a:defRPr>
            </a:lvl1pPr>
            <a:lvl2pPr lvl="1" rtl="0" algn="ctr">
              <a:spcBef>
                <a:spcPts val="0"/>
              </a:spcBef>
              <a:spcAft>
                <a:spcPts val="0"/>
              </a:spcAft>
              <a:buClr>
                <a:srgbClr val="000000"/>
              </a:buClr>
              <a:buSzPts val="2400"/>
              <a:buNone/>
              <a:defRPr sz="2400">
                <a:solidFill>
                  <a:srgbClr val="000000"/>
                </a:solidFill>
              </a:defRPr>
            </a:lvl2pPr>
            <a:lvl3pPr lvl="2" rtl="0" algn="ctr">
              <a:spcBef>
                <a:spcPts val="0"/>
              </a:spcBef>
              <a:spcAft>
                <a:spcPts val="0"/>
              </a:spcAft>
              <a:buClr>
                <a:srgbClr val="000000"/>
              </a:buClr>
              <a:buSzPts val="2400"/>
              <a:buNone/>
              <a:defRPr sz="2400">
                <a:solidFill>
                  <a:srgbClr val="000000"/>
                </a:solidFill>
              </a:defRPr>
            </a:lvl3pPr>
            <a:lvl4pPr lvl="3" rtl="0" algn="ctr">
              <a:spcBef>
                <a:spcPts val="0"/>
              </a:spcBef>
              <a:spcAft>
                <a:spcPts val="0"/>
              </a:spcAft>
              <a:buClr>
                <a:srgbClr val="000000"/>
              </a:buClr>
              <a:buSzPts val="2400"/>
              <a:buNone/>
              <a:defRPr sz="2400">
                <a:solidFill>
                  <a:srgbClr val="000000"/>
                </a:solidFill>
              </a:defRPr>
            </a:lvl4pPr>
            <a:lvl5pPr lvl="4" rtl="0" algn="ctr">
              <a:spcBef>
                <a:spcPts val="0"/>
              </a:spcBef>
              <a:spcAft>
                <a:spcPts val="0"/>
              </a:spcAft>
              <a:buClr>
                <a:srgbClr val="000000"/>
              </a:buClr>
              <a:buSzPts val="2400"/>
              <a:buNone/>
              <a:defRPr sz="2400">
                <a:solidFill>
                  <a:srgbClr val="000000"/>
                </a:solidFill>
              </a:defRPr>
            </a:lvl5pPr>
            <a:lvl6pPr lvl="5" rtl="0" algn="ctr">
              <a:spcBef>
                <a:spcPts val="0"/>
              </a:spcBef>
              <a:spcAft>
                <a:spcPts val="0"/>
              </a:spcAft>
              <a:buClr>
                <a:srgbClr val="000000"/>
              </a:buClr>
              <a:buSzPts val="2400"/>
              <a:buNone/>
              <a:defRPr sz="2400">
                <a:solidFill>
                  <a:srgbClr val="000000"/>
                </a:solidFill>
              </a:defRPr>
            </a:lvl6pPr>
            <a:lvl7pPr lvl="6" rtl="0" algn="ctr">
              <a:spcBef>
                <a:spcPts val="0"/>
              </a:spcBef>
              <a:spcAft>
                <a:spcPts val="0"/>
              </a:spcAft>
              <a:buClr>
                <a:srgbClr val="000000"/>
              </a:buClr>
              <a:buSzPts val="2400"/>
              <a:buNone/>
              <a:defRPr sz="2400">
                <a:solidFill>
                  <a:srgbClr val="000000"/>
                </a:solidFill>
              </a:defRPr>
            </a:lvl7pPr>
            <a:lvl8pPr lvl="7" rtl="0" algn="ctr">
              <a:spcBef>
                <a:spcPts val="0"/>
              </a:spcBef>
              <a:spcAft>
                <a:spcPts val="0"/>
              </a:spcAft>
              <a:buClr>
                <a:srgbClr val="000000"/>
              </a:buClr>
              <a:buSzPts val="2400"/>
              <a:buNone/>
              <a:defRPr sz="2400">
                <a:solidFill>
                  <a:srgbClr val="000000"/>
                </a:solidFill>
              </a:defRPr>
            </a:lvl8pPr>
            <a:lvl9pPr lvl="8" rtl="0" algn="ct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227" name="Shape 22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0">
    <p:bg>
      <p:bgPr>
        <a:noFill/>
      </p:bgPr>
    </p:bg>
    <p:spTree>
      <p:nvGrpSpPr>
        <p:cNvPr id="228" name="Shape 22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21" Type="http://schemas.openxmlformats.org/officeDocument/2006/relationships/theme" Target="../theme/theme3.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7.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19" Type="http://schemas.openxmlformats.org/officeDocument/2006/relationships/slideLayout" Target="../slideLayouts/slideLayout34.xml"/><Relationship Id="rId6" Type="http://schemas.openxmlformats.org/officeDocument/2006/relationships/slideLayout" Target="../slideLayouts/slideLayout21.xml"/><Relationship Id="rId18" Type="http://schemas.openxmlformats.org/officeDocument/2006/relationships/slideLayout" Target="../slideLayouts/slideLayout33.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39" name="Shape 139"/>
        <p:cNvGrpSpPr/>
        <p:nvPr/>
      </p:nvGrpSpPr>
      <p:grpSpPr>
        <a:xfrm>
          <a:off x="0" y="0"/>
          <a:ext cx="0" cy="0"/>
          <a:chOff x="0" y="0"/>
          <a:chExt cx="0" cy="0"/>
        </a:xfrm>
      </p:grpSpPr>
      <p:sp>
        <p:nvSpPr>
          <p:cNvPr id="140" name="Google Shape;14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p:txBody>
      </p:sp>
      <p:sp>
        <p:nvSpPr>
          <p:cNvPr id="141" name="Google Shape;14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indent="-304800" lvl="1" marL="914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indent="-304800" lvl="2" marL="1371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indent="-304800" lvl="3" marL="1828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indent="-304800" lvl="4" marL="22860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indent="-304800" lvl="5" marL="27432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indent="-304800" lvl="6" marL="32004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indent="-304800" lvl="7" marL="36576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indent="-304800" lvl="8" marL="411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hyperlink" Target="https://www.investopedia.com/articles/investing/080515/economics-gaming-consoles.asp" TargetMode="External"/><Relationship Id="rId4" Type="http://schemas.openxmlformats.org/officeDocument/2006/relationships/hyperlink" Target="https://www.prnewswire.com/news-releases/report-video-games-contribute-90-billion-to-us-economy-301185657.html" TargetMode="External"/><Relationship Id="rId5" Type="http://schemas.openxmlformats.org/officeDocument/2006/relationships/hyperlink" Target="https://www.statista.com/statistics/246888/value-of-the-global-video-game-market/" TargetMode="External"/><Relationship Id="rId6" Type="http://schemas.openxmlformats.org/officeDocument/2006/relationships/hyperlink" Target="https://www.marketwatch.com/story/videogames-are-a-bigger-industry-than-sports-and-movies-combined-thanks-to-the-pandemic-11608654990" TargetMode="External"/><Relationship Id="rId7" Type="http://schemas.openxmlformats.org/officeDocument/2006/relationships/hyperlink" Target="https://doi.org/10.1080/08997764.2018.144975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hyperlink" Target="https://www.kaggle.com/sidtwr/videogames-sales-dataset?select=Video_Games_Sales_as_at_22_Dec_2016.csv" TargetMode="External"/><Relationship Id="rId6" Type="http://schemas.openxmlformats.org/officeDocument/2006/relationships/hyperlink" Target="https://www.metacritic.com/" TargetMode="External"/><Relationship Id="rId7" Type="http://schemas.openxmlformats.org/officeDocument/2006/relationships/hyperlink" Target="https://www.esrb.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grpSp>
        <p:nvGrpSpPr>
          <p:cNvPr id="233" name="Google Shape;233;p38"/>
          <p:cNvGrpSpPr/>
          <p:nvPr/>
        </p:nvGrpSpPr>
        <p:grpSpPr>
          <a:xfrm>
            <a:off x="3804359" y="343021"/>
            <a:ext cx="5339389" cy="4800295"/>
            <a:chOff x="1356525" y="651475"/>
            <a:chExt cx="4906625" cy="4411225"/>
          </a:xfrm>
        </p:grpSpPr>
        <p:sp>
          <p:nvSpPr>
            <p:cNvPr id="234" name="Google Shape;234;p38"/>
            <p:cNvSpPr/>
            <p:nvPr/>
          </p:nvSpPr>
          <p:spPr>
            <a:xfrm>
              <a:off x="4118600" y="2035675"/>
              <a:ext cx="780325" cy="283950"/>
            </a:xfrm>
            <a:custGeom>
              <a:rect b="b" l="l" r="r" t="t"/>
              <a:pathLst>
                <a:path extrusionOk="0" h="11358" w="31213">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p:nvPr/>
          </p:nvSpPr>
          <p:spPr>
            <a:xfrm>
              <a:off x="4092550" y="2314600"/>
              <a:ext cx="130675" cy="36300"/>
            </a:xfrm>
            <a:custGeom>
              <a:rect b="b" l="l" r="r" t="t"/>
              <a:pathLst>
                <a:path extrusionOk="0" h="1452" w="5227">
                  <a:moveTo>
                    <a:pt x="5226" y="1"/>
                  </a:moveTo>
                  <a:lnTo>
                    <a:pt x="419" y="932"/>
                  </a:lnTo>
                  <a:lnTo>
                    <a:pt x="0" y="1452"/>
                  </a:lnTo>
                  <a:lnTo>
                    <a:pt x="4927" y="3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p:nvPr/>
          </p:nvSpPr>
          <p:spPr>
            <a:xfrm>
              <a:off x="4067800" y="2340650"/>
              <a:ext cx="136325" cy="45900"/>
            </a:xfrm>
            <a:custGeom>
              <a:rect b="b" l="l" r="r" t="t"/>
              <a:pathLst>
                <a:path extrusionOk="0" h="1836" w="5453">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8"/>
            <p:cNvSpPr/>
            <p:nvPr/>
          </p:nvSpPr>
          <p:spPr>
            <a:xfrm>
              <a:off x="4050075" y="2365575"/>
              <a:ext cx="139650" cy="54900"/>
            </a:xfrm>
            <a:custGeom>
              <a:rect b="b" l="l" r="r" t="t"/>
              <a:pathLst>
                <a:path extrusionOk="0" h="2196" w="5586">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8"/>
            <p:cNvSpPr/>
            <p:nvPr/>
          </p:nvSpPr>
          <p:spPr>
            <a:xfrm>
              <a:off x="4039250" y="2389000"/>
              <a:ext cx="141325" cy="63325"/>
            </a:xfrm>
            <a:custGeom>
              <a:rect b="b" l="l" r="r" t="t"/>
              <a:pathLst>
                <a:path extrusionOk="0" h="2533" w="5653">
                  <a:moveTo>
                    <a:pt x="5652" y="1"/>
                  </a:moveTo>
                  <a:lnTo>
                    <a:pt x="115" y="2091"/>
                  </a:lnTo>
                  <a:lnTo>
                    <a:pt x="1" y="2532"/>
                  </a:lnTo>
                  <a:lnTo>
                    <a:pt x="5581" y="3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p:nvPr/>
          </p:nvSpPr>
          <p:spPr>
            <a:xfrm>
              <a:off x="4035600" y="2410550"/>
              <a:ext cx="141325" cy="71050"/>
            </a:xfrm>
            <a:custGeom>
              <a:rect b="b" l="l" r="r" t="t"/>
              <a:pathLst>
                <a:path extrusionOk="0" h="2842" w="5653">
                  <a:moveTo>
                    <a:pt x="5652" y="0"/>
                  </a:moveTo>
                  <a:lnTo>
                    <a:pt x="22" y="2434"/>
                  </a:lnTo>
                  <a:lnTo>
                    <a:pt x="0" y="2841"/>
                  </a:lnTo>
                  <a:lnTo>
                    <a:pt x="5643" y="2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p:nvPr/>
          </p:nvSpPr>
          <p:spPr>
            <a:xfrm>
              <a:off x="4037375" y="2429975"/>
              <a:ext cx="142725" cy="77775"/>
            </a:xfrm>
            <a:custGeom>
              <a:rect b="b" l="l" r="r" t="t"/>
              <a:pathLst>
                <a:path extrusionOk="0" h="3111" w="5709">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8"/>
            <p:cNvSpPr/>
            <p:nvPr/>
          </p:nvSpPr>
          <p:spPr>
            <a:xfrm>
              <a:off x="4045925" y="2447025"/>
              <a:ext cx="143200" cy="83325"/>
            </a:xfrm>
            <a:custGeom>
              <a:rect b="b" l="l" r="r" t="t"/>
              <a:pathLst>
                <a:path extrusionOk="0" h="3333" w="5728">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p:nvPr/>
          </p:nvSpPr>
          <p:spPr>
            <a:xfrm>
              <a:off x="4062325" y="2461200"/>
              <a:ext cx="141000" cy="87975"/>
            </a:xfrm>
            <a:custGeom>
              <a:rect b="b" l="l" r="r" t="t"/>
              <a:pathLst>
                <a:path extrusionOk="0" h="3519" w="5640">
                  <a:moveTo>
                    <a:pt x="5409" y="0"/>
                  </a:moveTo>
                  <a:lnTo>
                    <a:pt x="0" y="3270"/>
                  </a:lnTo>
                  <a:lnTo>
                    <a:pt x="309" y="3518"/>
                  </a:lnTo>
                  <a:lnTo>
                    <a:pt x="5639" y="1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8"/>
            <p:cNvSpPr/>
            <p:nvPr/>
          </p:nvSpPr>
          <p:spPr>
            <a:xfrm>
              <a:off x="4086175" y="2472350"/>
              <a:ext cx="136425" cy="91575"/>
            </a:xfrm>
            <a:custGeom>
              <a:rect b="b" l="l" r="r" t="t"/>
              <a:pathLst>
                <a:path extrusionOk="0" h="3663" w="5457">
                  <a:moveTo>
                    <a:pt x="5162" y="1"/>
                  </a:moveTo>
                  <a:lnTo>
                    <a:pt x="0" y="3467"/>
                  </a:lnTo>
                  <a:lnTo>
                    <a:pt x="401" y="3662"/>
                  </a:lnTo>
                  <a:lnTo>
                    <a:pt x="5456" y="1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a:off x="4117150" y="2480375"/>
              <a:ext cx="129975" cy="93525"/>
            </a:xfrm>
            <a:custGeom>
              <a:rect b="b" l="l" r="r" t="t"/>
              <a:pathLst>
                <a:path extrusionOk="0" h="3741" w="5199">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8"/>
            <p:cNvSpPr/>
            <p:nvPr/>
          </p:nvSpPr>
          <p:spPr>
            <a:xfrm>
              <a:off x="4154900" y="2485125"/>
              <a:ext cx="121525" cy="93825"/>
            </a:xfrm>
            <a:custGeom>
              <a:rect b="b" l="l" r="r" t="t"/>
              <a:pathLst>
                <a:path extrusionOk="0" h="3753" w="4861">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8"/>
            <p:cNvSpPr/>
            <p:nvPr/>
          </p:nvSpPr>
          <p:spPr>
            <a:xfrm>
              <a:off x="4199200" y="2485525"/>
              <a:ext cx="110650" cy="94225"/>
            </a:xfrm>
            <a:custGeom>
              <a:rect b="b" l="l" r="r" t="t"/>
              <a:pathLst>
                <a:path extrusionOk="0" h="3769" w="4426">
                  <a:moveTo>
                    <a:pt x="3925" y="24"/>
                  </a:moveTo>
                  <a:lnTo>
                    <a:pt x="0" y="3768"/>
                  </a:lnTo>
                  <a:lnTo>
                    <a:pt x="691" y="3744"/>
                  </a:lnTo>
                  <a:lnTo>
                    <a:pt x="44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8"/>
            <p:cNvSpPr/>
            <p:nvPr/>
          </p:nvSpPr>
          <p:spPr>
            <a:xfrm>
              <a:off x="4248950" y="2481875"/>
              <a:ext cx="97875" cy="94750"/>
            </a:xfrm>
            <a:custGeom>
              <a:rect b="b" l="l" r="r" t="t"/>
              <a:pathLst>
                <a:path extrusionOk="0" h="3790" w="3915">
                  <a:moveTo>
                    <a:pt x="3371" y="68"/>
                  </a:moveTo>
                  <a:lnTo>
                    <a:pt x="0" y="3790"/>
                  </a:lnTo>
                  <a:lnTo>
                    <a:pt x="756" y="3701"/>
                  </a:lnTo>
                  <a:lnTo>
                    <a:pt x="391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p:nvPr/>
          </p:nvSpPr>
          <p:spPr>
            <a:xfrm>
              <a:off x="4303625" y="2474825"/>
              <a:ext cx="83425" cy="93800"/>
            </a:xfrm>
            <a:custGeom>
              <a:rect b="b" l="l" r="r" t="t"/>
              <a:pathLst>
                <a:path extrusionOk="0" h="3752" w="3337">
                  <a:moveTo>
                    <a:pt x="2753" y="111"/>
                  </a:moveTo>
                  <a:lnTo>
                    <a:pt x="1" y="3752"/>
                  </a:lnTo>
                  <a:lnTo>
                    <a:pt x="819" y="3598"/>
                  </a:lnTo>
                  <a:lnTo>
                    <a:pt x="333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p:nvPr/>
          </p:nvSpPr>
          <p:spPr>
            <a:xfrm>
              <a:off x="4362600" y="2464000"/>
              <a:ext cx="67550" cy="91700"/>
            </a:xfrm>
            <a:custGeom>
              <a:rect b="b" l="l" r="r" t="t"/>
              <a:pathLst>
                <a:path extrusionOk="0" h="3668" w="2702">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4424825" y="2449950"/>
              <a:ext cx="50225" cy="88025"/>
            </a:xfrm>
            <a:custGeom>
              <a:rect b="b" l="l" r="r" t="t"/>
              <a:pathLst>
                <a:path extrusionOk="0" h="3521" w="2009">
                  <a:moveTo>
                    <a:pt x="1" y="3521"/>
                  </a:moveTo>
                  <a:lnTo>
                    <a:pt x="916" y="3213"/>
                  </a:lnTo>
                  <a:lnTo>
                    <a:pt x="2008" y="1"/>
                  </a:lnTo>
                  <a:lnTo>
                    <a:pt x="1357" y="2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
            <p:cNvSpPr/>
            <p:nvPr/>
          </p:nvSpPr>
          <p:spPr>
            <a:xfrm>
              <a:off x="4489225" y="2432900"/>
              <a:ext cx="31825" cy="82550"/>
            </a:xfrm>
            <a:custGeom>
              <a:rect b="b" l="l" r="r" t="t"/>
              <a:pathLst>
                <a:path extrusionOk="0" h="3302" w="1273">
                  <a:moveTo>
                    <a:pt x="1" y="3301"/>
                  </a:moveTo>
                  <a:lnTo>
                    <a:pt x="932" y="2940"/>
                  </a:lnTo>
                  <a:lnTo>
                    <a:pt x="1273" y="0"/>
                  </a:lnTo>
                  <a:lnTo>
                    <a:pt x="611"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8"/>
            <p:cNvSpPr/>
            <p:nvPr/>
          </p:nvSpPr>
          <p:spPr>
            <a:xfrm>
              <a:off x="4550850" y="2413150"/>
              <a:ext cx="27000" cy="75725"/>
            </a:xfrm>
            <a:custGeom>
              <a:rect b="b" l="l" r="r" t="t"/>
              <a:pathLst>
                <a:path extrusionOk="0" h="3029" w="1080">
                  <a:moveTo>
                    <a:pt x="1" y="290"/>
                  </a:moveTo>
                  <a:lnTo>
                    <a:pt x="145" y="3029"/>
                  </a:lnTo>
                  <a:lnTo>
                    <a:pt x="1079" y="2619"/>
                  </a:lnTo>
                  <a:lnTo>
                    <a:pt x="66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4597150" y="2390675"/>
              <a:ext cx="45425" cy="68050"/>
            </a:xfrm>
            <a:custGeom>
              <a:rect b="b" l="l" r="r" t="t"/>
              <a:pathLst>
                <a:path extrusionOk="0" h="2722" w="1817">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4642600" y="2366175"/>
              <a:ext cx="63200" cy="59150"/>
            </a:xfrm>
            <a:custGeom>
              <a:rect b="b" l="l" r="r" t="t"/>
              <a:pathLst>
                <a:path extrusionOk="0" h="2366" w="2528">
                  <a:moveTo>
                    <a:pt x="1" y="363"/>
                  </a:moveTo>
                  <a:lnTo>
                    <a:pt x="1636" y="2366"/>
                  </a:lnTo>
                  <a:lnTo>
                    <a:pt x="2527" y="1858"/>
                  </a:lnTo>
                  <a:lnTo>
                    <a:pt x="63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a:off x="4686400" y="2340025"/>
              <a:ext cx="80100" cy="49150"/>
            </a:xfrm>
            <a:custGeom>
              <a:rect b="b" l="l" r="r" t="t"/>
              <a:pathLst>
                <a:path extrusionOk="0" h="1966" w="3204">
                  <a:moveTo>
                    <a:pt x="0" y="381"/>
                  </a:moveTo>
                  <a:lnTo>
                    <a:pt x="2348" y="1966"/>
                  </a:lnTo>
                  <a:lnTo>
                    <a:pt x="3204" y="1429"/>
                  </a:lnTo>
                  <a:lnTo>
                    <a:pt x="60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p:nvPr/>
          </p:nvSpPr>
          <p:spPr>
            <a:xfrm>
              <a:off x="4728025" y="2312575"/>
              <a:ext cx="95625" cy="38400"/>
            </a:xfrm>
            <a:custGeom>
              <a:rect b="b" l="l" r="r" t="t"/>
              <a:pathLst>
                <a:path extrusionOk="0" h="1536" w="3825">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4766750" y="2284200"/>
              <a:ext cx="109250" cy="27175"/>
            </a:xfrm>
            <a:custGeom>
              <a:rect b="b" l="l" r="r" t="t"/>
              <a:pathLst>
                <a:path extrusionOk="0" h="1087" w="437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p:nvPr/>
          </p:nvSpPr>
          <p:spPr>
            <a:xfrm>
              <a:off x="4801800" y="2255500"/>
              <a:ext cx="121025" cy="15525"/>
            </a:xfrm>
            <a:custGeom>
              <a:rect b="b" l="l" r="r" t="t"/>
              <a:pathLst>
                <a:path extrusionOk="0" h="621" w="4841">
                  <a:moveTo>
                    <a:pt x="1" y="411"/>
                  </a:moveTo>
                  <a:lnTo>
                    <a:pt x="4207" y="621"/>
                  </a:lnTo>
                  <a:lnTo>
                    <a:pt x="4841" y="4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4832475" y="2216650"/>
              <a:ext cx="130900" cy="20500"/>
            </a:xfrm>
            <a:custGeom>
              <a:rect b="b" l="l" r="r" t="t"/>
              <a:pathLst>
                <a:path extrusionOk="0" h="820" w="5236">
                  <a:moveTo>
                    <a:pt x="1" y="820"/>
                  </a:moveTo>
                  <a:lnTo>
                    <a:pt x="4688" y="567"/>
                  </a:lnTo>
                  <a:lnTo>
                    <a:pt x="5235" y="0"/>
                  </a:lnTo>
                  <a:lnTo>
                    <a:pt x="398" y="41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p:nvPr/>
          </p:nvSpPr>
          <p:spPr>
            <a:xfrm>
              <a:off x="4188300" y="2228625"/>
              <a:ext cx="635300" cy="249250"/>
            </a:xfrm>
            <a:custGeom>
              <a:rect b="b" l="l" r="r" t="t"/>
              <a:pathLst>
                <a:path extrusionOk="0" h="9970" w="25412">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4632900" y="2172150"/>
              <a:ext cx="368600" cy="69175"/>
            </a:xfrm>
            <a:custGeom>
              <a:rect b="b" l="l" r="r" t="t"/>
              <a:pathLst>
                <a:path extrusionOk="0" h="2767" w="14744">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p:nvPr/>
          </p:nvSpPr>
          <p:spPr>
            <a:xfrm>
              <a:off x="4880050" y="2139925"/>
              <a:ext cx="143800" cy="41650"/>
            </a:xfrm>
            <a:custGeom>
              <a:rect b="b" l="l" r="r" t="t"/>
              <a:pathLst>
                <a:path extrusionOk="0" h="1666" w="5752">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4896350" y="2104325"/>
              <a:ext cx="146400" cy="51050"/>
            </a:xfrm>
            <a:custGeom>
              <a:rect b="b" l="l" r="r" t="t"/>
              <a:pathLst>
                <a:path extrusionOk="0" h="2042" w="5856">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4906875" y="2071350"/>
              <a:ext cx="147050" cy="59575"/>
            </a:xfrm>
            <a:custGeom>
              <a:rect b="b" l="l" r="r" t="t"/>
              <a:pathLst>
                <a:path extrusionOk="0" h="2383" w="5882">
                  <a:moveTo>
                    <a:pt x="1" y="2382"/>
                  </a:moveTo>
                  <a:lnTo>
                    <a:pt x="5764" y="456"/>
                  </a:lnTo>
                  <a:lnTo>
                    <a:pt x="5882" y="0"/>
                  </a:lnTo>
                  <a:lnTo>
                    <a:pt x="91" y="20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4911725" y="2041475"/>
              <a:ext cx="145775" cy="67075"/>
            </a:xfrm>
            <a:custGeom>
              <a:rect b="b" l="l" r="r" t="t"/>
              <a:pathLst>
                <a:path extrusionOk="0" h="2683" w="5831">
                  <a:moveTo>
                    <a:pt x="0" y="2682"/>
                  </a:moveTo>
                  <a:lnTo>
                    <a:pt x="5810" y="414"/>
                  </a:lnTo>
                  <a:lnTo>
                    <a:pt x="5830" y="0"/>
                  </a:lnTo>
                  <a:lnTo>
                    <a:pt x="26" y="2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4909825" y="2015225"/>
              <a:ext cx="145575" cy="73225"/>
            </a:xfrm>
            <a:custGeom>
              <a:rect b="b" l="l" r="r" t="t"/>
              <a:pathLst>
                <a:path extrusionOk="0" h="2929" w="5823">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4901775" y="1992900"/>
              <a:ext cx="144675" cy="77975"/>
            </a:xfrm>
            <a:custGeom>
              <a:rect b="b" l="l" r="r" t="t"/>
              <a:pathLst>
                <a:path extrusionOk="0" h="3119" w="5787">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4888675" y="1974500"/>
              <a:ext cx="141150" cy="81850"/>
            </a:xfrm>
            <a:custGeom>
              <a:rect b="b" l="l" r="r" t="t"/>
              <a:pathLst>
                <a:path extrusionOk="0" h="3274" w="5646">
                  <a:moveTo>
                    <a:pt x="214" y="3273"/>
                  </a:moveTo>
                  <a:lnTo>
                    <a:pt x="5645" y="242"/>
                  </a:lnTo>
                  <a:lnTo>
                    <a:pt x="5340" y="0"/>
                  </a:lnTo>
                  <a:lnTo>
                    <a:pt x="1" y="30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p:nvPr/>
          </p:nvSpPr>
          <p:spPr>
            <a:xfrm>
              <a:off x="4870800" y="1960275"/>
              <a:ext cx="135500" cy="84475"/>
            </a:xfrm>
            <a:custGeom>
              <a:rect b="b" l="l" r="r" t="t"/>
              <a:pathLst>
                <a:path extrusionOk="0" h="3379" w="5420">
                  <a:moveTo>
                    <a:pt x="271" y="3379"/>
                  </a:moveTo>
                  <a:lnTo>
                    <a:pt x="5420" y="188"/>
                  </a:lnTo>
                  <a:lnTo>
                    <a:pt x="5031" y="0"/>
                  </a:lnTo>
                  <a:lnTo>
                    <a:pt x="1" y="323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p:nvPr/>
          </p:nvSpPr>
          <p:spPr>
            <a:xfrm>
              <a:off x="4847875" y="1950675"/>
              <a:ext cx="128550" cy="85525"/>
            </a:xfrm>
            <a:custGeom>
              <a:rect b="b" l="l" r="r" t="t"/>
              <a:pathLst>
                <a:path extrusionOk="0" h="3421" w="5142">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a:off x="4820675" y="1945525"/>
              <a:ext cx="119925" cy="85250"/>
            </a:xfrm>
            <a:custGeom>
              <a:rect b="b" l="l" r="r" t="t"/>
              <a:pathLst>
                <a:path extrusionOk="0" h="3410" w="4797">
                  <a:moveTo>
                    <a:pt x="418" y="3410"/>
                  </a:moveTo>
                  <a:lnTo>
                    <a:pt x="4796" y="46"/>
                  </a:lnTo>
                  <a:lnTo>
                    <a:pt x="4216" y="1"/>
                  </a:lnTo>
                  <a:lnTo>
                    <a:pt x="1" y="3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4789725" y="1944525"/>
              <a:ext cx="109225" cy="84625"/>
            </a:xfrm>
            <a:custGeom>
              <a:rect b="b" l="l" r="r" t="t"/>
              <a:pathLst>
                <a:path extrusionOk="0" h="3385" w="4369">
                  <a:moveTo>
                    <a:pt x="462" y="3378"/>
                  </a:moveTo>
                  <a:lnTo>
                    <a:pt x="4369" y="1"/>
                  </a:lnTo>
                  <a:lnTo>
                    <a:pt x="3727" y="13"/>
                  </a:lnTo>
                  <a:lnTo>
                    <a:pt x="0" y="33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4755550" y="1946800"/>
              <a:ext cx="97300" cy="84675"/>
            </a:xfrm>
            <a:custGeom>
              <a:rect b="b" l="l" r="r" t="t"/>
              <a:pathLst>
                <a:path extrusionOk="0" h="3387" w="3892">
                  <a:moveTo>
                    <a:pt x="500" y="3343"/>
                  </a:moveTo>
                  <a:lnTo>
                    <a:pt x="3892" y="0"/>
                  </a:lnTo>
                  <a:lnTo>
                    <a:pt x="3200" y="69"/>
                  </a:lnTo>
                  <a:lnTo>
                    <a:pt x="1" y="338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4718500" y="1953275"/>
              <a:ext cx="84500" cy="83750"/>
            </a:xfrm>
            <a:custGeom>
              <a:rect b="b" l="l" r="r" t="t"/>
              <a:pathLst>
                <a:path extrusionOk="0" h="3350" w="338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4678950" y="1963850"/>
              <a:ext cx="70775" cy="81950"/>
            </a:xfrm>
            <a:custGeom>
              <a:rect b="b" l="l" r="r" t="t"/>
              <a:pathLst>
                <a:path extrusionOk="0" h="3278" w="2831">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4637575" y="1978575"/>
              <a:ext cx="56050" cy="78900"/>
            </a:xfrm>
            <a:custGeom>
              <a:rect b="b" l="l" r="r" t="t"/>
              <a:pathLst>
                <a:path extrusionOk="0" h="3156" w="2242">
                  <a:moveTo>
                    <a:pt x="2242" y="0"/>
                  </a:moveTo>
                  <a:lnTo>
                    <a:pt x="1416" y="255"/>
                  </a:lnTo>
                  <a:lnTo>
                    <a:pt x="1" y="3155"/>
                  </a:lnTo>
                  <a:lnTo>
                    <a:pt x="601" y="297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4595075" y="1997325"/>
              <a:ext cx="40475" cy="74500"/>
            </a:xfrm>
            <a:custGeom>
              <a:rect b="b" l="l" r="r" t="t"/>
              <a:pathLst>
                <a:path extrusionOk="0" h="2980" w="1619">
                  <a:moveTo>
                    <a:pt x="1619" y="0"/>
                  </a:moveTo>
                  <a:lnTo>
                    <a:pt x="778" y="301"/>
                  </a:lnTo>
                  <a:lnTo>
                    <a:pt x="0" y="2979"/>
                  </a:lnTo>
                  <a:lnTo>
                    <a:pt x="612" y="27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4551875" y="2019500"/>
              <a:ext cx="24650" cy="69200"/>
            </a:xfrm>
            <a:custGeom>
              <a:rect b="b" l="l" r="r" t="t"/>
              <a:pathLst>
                <a:path extrusionOk="0" h="2768" w="986">
                  <a:moveTo>
                    <a:pt x="986" y="1"/>
                  </a:moveTo>
                  <a:lnTo>
                    <a:pt x="140" y="343"/>
                  </a:lnTo>
                  <a:lnTo>
                    <a:pt x="1" y="2767"/>
                  </a:lnTo>
                  <a:lnTo>
                    <a:pt x="619" y="25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4496225" y="2044775"/>
              <a:ext cx="27875" cy="63275"/>
            </a:xfrm>
            <a:custGeom>
              <a:rect b="b" l="l" r="r" t="t"/>
              <a:pathLst>
                <a:path extrusionOk="0" h="2531" w="1115">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4437875" y="2072975"/>
              <a:ext cx="43300" cy="56425"/>
            </a:xfrm>
            <a:custGeom>
              <a:rect b="b" l="l" r="r" t="t"/>
              <a:pathLst>
                <a:path extrusionOk="0" h="2257" w="1732">
                  <a:moveTo>
                    <a:pt x="1731" y="1940"/>
                  </a:moveTo>
                  <a:lnTo>
                    <a:pt x="829" y="1"/>
                  </a:lnTo>
                  <a:lnTo>
                    <a:pt x="0" y="431"/>
                  </a:lnTo>
                  <a:lnTo>
                    <a:pt x="1127"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4380875" y="2103775"/>
              <a:ext cx="58275" cy="48650"/>
            </a:xfrm>
            <a:custGeom>
              <a:rect b="b" l="l" r="r" t="t"/>
              <a:pathLst>
                <a:path extrusionOk="0" h="1946" w="2331">
                  <a:moveTo>
                    <a:pt x="2331" y="1610"/>
                  </a:moveTo>
                  <a:lnTo>
                    <a:pt x="808" y="1"/>
                  </a:lnTo>
                  <a:lnTo>
                    <a:pt x="0" y="460"/>
                  </a:lnTo>
                  <a:lnTo>
                    <a:pt x="1741" y="19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4325925" y="2136700"/>
              <a:ext cx="72575" cy="40275"/>
            </a:xfrm>
            <a:custGeom>
              <a:rect b="b" l="l" r="r" t="t"/>
              <a:pathLst>
                <a:path extrusionOk="0" h="1611" w="2903">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4273900" y="2171375"/>
              <a:ext cx="85825" cy="31375"/>
            </a:xfrm>
            <a:custGeom>
              <a:rect b="b" l="l" r="r" t="t"/>
              <a:pathLst>
                <a:path extrusionOk="0" h="1255" w="3433">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4225375" y="2207500"/>
              <a:ext cx="98150" cy="21800"/>
            </a:xfrm>
            <a:custGeom>
              <a:rect b="b" l="l" r="r" t="t"/>
              <a:pathLst>
                <a:path extrusionOk="0" h="872" w="3926">
                  <a:moveTo>
                    <a:pt x="3926" y="489"/>
                  </a:moveTo>
                  <a:lnTo>
                    <a:pt x="672" y="1"/>
                  </a:lnTo>
                  <a:lnTo>
                    <a:pt x="1" y="526"/>
                  </a:lnTo>
                  <a:lnTo>
                    <a:pt x="3441" y="8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4181100" y="2244450"/>
              <a:ext cx="109400" cy="13325"/>
            </a:xfrm>
            <a:custGeom>
              <a:rect b="b" l="l" r="r" t="t"/>
              <a:pathLst>
                <a:path extrusionOk="0" h="533" w="4376">
                  <a:moveTo>
                    <a:pt x="4375" y="87"/>
                  </a:moveTo>
                  <a:lnTo>
                    <a:pt x="613" y="0"/>
                  </a:lnTo>
                  <a:lnTo>
                    <a:pt x="1" y="532"/>
                  </a:lnTo>
                  <a:lnTo>
                    <a:pt x="3931" y="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3874800" y="2335025"/>
              <a:ext cx="96450" cy="19875"/>
            </a:xfrm>
            <a:custGeom>
              <a:rect b="b" l="l" r="r" t="t"/>
              <a:pathLst>
                <a:path extrusionOk="0" h="795" w="3858">
                  <a:moveTo>
                    <a:pt x="3858" y="1"/>
                  </a:moveTo>
                  <a:lnTo>
                    <a:pt x="264" y="518"/>
                  </a:lnTo>
                  <a:lnTo>
                    <a:pt x="0" y="795"/>
                  </a:lnTo>
                  <a:lnTo>
                    <a:pt x="3631"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3849275" y="2359725"/>
              <a:ext cx="99425" cy="23675"/>
            </a:xfrm>
            <a:custGeom>
              <a:rect b="b" l="l" r="r" t="t"/>
              <a:pathLst>
                <a:path extrusionOk="0" h="947" w="3977">
                  <a:moveTo>
                    <a:pt x="1" y="946"/>
                  </a:moveTo>
                  <a:lnTo>
                    <a:pt x="3781" y="235"/>
                  </a:lnTo>
                  <a:lnTo>
                    <a:pt x="3976" y="1"/>
                  </a:lnTo>
                  <a:lnTo>
                    <a:pt x="231" y="6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3825500" y="2384125"/>
              <a:ext cx="102950" cy="27675"/>
            </a:xfrm>
            <a:custGeom>
              <a:rect b="b" l="l" r="r" t="t"/>
              <a:pathLst>
                <a:path extrusionOk="0" h="1107" w="4118">
                  <a:moveTo>
                    <a:pt x="1" y="1107"/>
                  </a:moveTo>
                  <a:lnTo>
                    <a:pt x="3921" y="238"/>
                  </a:lnTo>
                  <a:lnTo>
                    <a:pt x="4117" y="1"/>
                  </a:lnTo>
                  <a:lnTo>
                    <a:pt x="230" y="8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3804850" y="2408225"/>
              <a:ext cx="105350" cy="31425"/>
            </a:xfrm>
            <a:custGeom>
              <a:rect b="b" l="l" r="r" t="t"/>
              <a:pathLst>
                <a:path extrusionOk="0" h="1257" w="4214">
                  <a:moveTo>
                    <a:pt x="0" y="1257"/>
                  </a:moveTo>
                  <a:lnTo>
                    <a:pt x="4050" y="231"/>
                  </a:lnTo>
                  <a:lnTo>
                    <a:pt x="4213" y="0"/>
                  </a:lnTo>
                  <a:lnTo>
                    <a:pt x="193" y="9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3785550" y="2432150"/>
              <a:ext cx="107725" cy="35225"/>
            </a:xfrm>
            <a:custGeom>
              <a:rect b="b" l="l" r="r" t="t"/>
              <a:pathLst>
                <a:path extrusionOk="0" h="1409" w="4309">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3769575" y="2455300"/>
              <a:ext cx="110100" cy="39025"/>
            </a:xfrm>
            <a:custGeom>
              <a:rect b="b" l="l" r="r" t="t"/>
              <a:pathLst>
                <a:path extrusionOk="0" h="1561" w="4404">
                  <a:moveTo>
                    <a:pt x="0" y="1561"/>
                  </a:moveTo>
                  <a:lnTo>
                    <a:pt x="4276" y="224"/>
                  </a:lnTo>
                  <a:lnTo>
                    <a:pt x="4404" y="0"/>
                  </a:lnTo>
                  <a:lnTo>
                    <a:pt x="154" y="130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3755800" y="2478175"/>
              <a:ext cx="111550" cy="42600"/>
            </a:xfrm>
            <a:custGeom>
              <a:rect b="b" l="l" r="r" t="t"/>
              <a:pathLst>
                <a:path extrusionOk="0" h="1704" w="4462">
                  <a:moveTo>
                    <a:pt x="4461" y="0"/>
                  </a:moveTo>
                  <a:lnTo>
                    <a:pt x="115" y="1454"/>
                  </a:lnTo>
                  <a:lnTo>
                    <a:pt x="0" y="1703"/>
                  </a:lnTo>
                  <a:lnTo>
                    <a:pt x="436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3744125" y="2500325"/>
              <a:ext cx="113550" cy="46375"/>
            </a:xfrm>
            <a:custGeom>
              <a:rect b="b" l="l" r="r" t="t"/>
              <a:pathLst>
                <a:path extrusionOk="0" h="1855" w="4542">
                  <a:moveTo>
                    <a:pt x="1" y="1854"/>
                  </a:moveTo>
                  <a:lnTo>
                    <a:pt x="4447" y="215"/>
                  </a:lnTo>
                  <a:lnTo>
                    <a:pt x="4542" y="0"/>
                  </a:lnTo>
                  <a:lnTo>
                    <a:pt x="112" y="16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3736200" y="2521700"/>
              <a:ext cx="114250" cy="49725"/>
            </a:xfrm>
            <a:custGeom>
              <a:rect b="b" l="l" r="r" t="t"/>
              <a:pathLst>
                <a:path extrusionOk="0" h="1989" w="4570">
                  <a:moveTo>
                    <a:pt x="1" y="1988"/>
                  </a:moveTo>
                  <a:lnTo>
                    <a:pt x="4512" y="202"/>
                  </a:lnTo>
                  <a:lnTo>
                    <a:pt x="4569" y="0"/>
                  </a:lnTo>
                  <a:lnTo>
                    <a:pt x="71" y="175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3730050" y="2542700"/>
              <a:ext cx="114550" cy="52925"/>
            </a:xfrm>
            <a:custGeom>
              <a:rect b="b" l="l" r="r" t="t"/>
              <a:pathLst>
                <a:path extrusionOk="0" h="2117" w="4582">
                  <a:moveTo>
                    <a:pt x="0" y="2116"/>
                  </a:moveTo>
                  <a:lnTo>
                    <a:pt x="4562" y="188"/>
                  </a:lnTo>
                  <a:lnTo>
                    <a:pt x="4581" y="0"/>
                  </a:lnTo>
                  <a:lnTo>
                    <a:pt x="30" y="18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3727175" y="2562225"/>
              <a:ext cx="115450" cy="56425"/>
            </a:xfrm>
            <a:custGeom>
              <a:rect b="b" l="l" r="r" t="t"/>
              <a:pathLst>
                <a:path extrusionOk="0" h="2257" w="4618">
                  <a:moveTo>
                    <a:pt x="1" y="2257"/>
                  </a:moveTo>
                  <a:lnTo>
                    <a:pt x="4598" y="191"/>
                  </a:lnTo>
                  <a:lnTo>
                    <a:pt x="4617" y="1"/>
                  </a:lnTo>
                  <a:lnTo>
                    <a:pt x="27" y="203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3726825" y="2581250"/>
              <a:ext cx="115850" cy="59300"/>
            </a:xfrm>
            <a:custGeom>
              <a:rect b="b" l="l" r="r" t="t"/>
              <a:pathLst>
                <a:path extrusionOk="0" h="2372" w="4634">
                  <a:moveTo>
                    <a:pt x="17" y="2372"/>
                  </a:moveTo>
                  <a:lnTo>
                    <a:pt x="4633" y="174"/>
                  </a:lnTo>
                  <a:lnTo>
                    <a:pt x="4614" y="0"/>
                  </a:lnTo>
                  <a:lnTo>
                    <a:pt x="1" y="21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3728600" y="2599300"/>
              <a:ext cx="116125" cy="62475"/>
            </a:xfrm>
            <a:custGeom>
              <a:rect b="b" l="l" r="r" t="t"/>
              <a:pathLst>
                <a:path extrusionOk="0" h="2499" w="4645">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3733925" y="2615925"/>
              <a:ext cx="116750" cy="65100"/>
            </a:xfrm>
            <a:custGeom>
              <a:rect b="b" l="l" r="r" t="t"/>
              <a:pathLst>
                <a:path extrusionOk="0" h="2604" w="4670">
                  <a:moveTo>
                    <a:pt x="4669" y="158"/>
                  </a:moveTo>
                  <a:lnTo>
                    <a:pt x="4613" y="0"/>
                  </a:lnTo>
                  <a:lnTo>
                    <a:pt x="0" y="2418"/>
                  </a:lnTo>
                  <a:lnTo>
                    <a:pt x="62" y="26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3741175" y="2631900"/>
              <a:ext cx="117125" cy="67475"/>
            </a:xfrm>
            <a:custGeom>
              <a:rect b="b" l="l" r="r" t="t"/>
              <a:pathLst>
                <a:path extrusionOk="0" h="2699" w="4685">
                  <a:moveTo>
                    <a:pt x="4685" y="138"/>
                  </a:moveTo>
                  <a:lnTo>
                    <a:pt x="4588" y="0"/>
                  </a:lnTo>
                  <a:lnTo>
                    <a:pt x="1" y="2534"/>
                  </a:lnTo>
                  <a:lnTo>
                    <a:pt x="106" y="26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3752250" y="2646225"/>
              <a:ext cx="116075" cy="70175"/>
            </a:xfrm>
            <a:custGeom>
              <a:rect b="b" l="l" r="r" t="t"/>
              <a:pathLst>
                <a:path extrusionOk="0" h="2807" w="4643">
                  <a:moveTo>
                    <a:pt x="0" y="2642"/>
                  </a:moveTo>
                  <a:lnTo>
                    <a:pt x="110" y="2807"/>
                  </a:lnTo>
                  <a:lnTo>
                    <a:pt x="4642" y="139"/>
                  </a:lnTo>
                  <a:lnTo>
                    <a:pt x="45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3765975" y="2659350"/>
              <a:ext cx="115525" cy="72125"/>
            </a:xfrm>
            <a:custGeom>
              <a:rect b="b" l="l" r="r" t="t"/>
              <a:pathLst>
                <a:path extrusionOk="0" h="2885" w="4621">
                  <a:moveTo>
                    <a:pt x="154" y="2885"/>
                  </a:moveTo>
                  <a:lnTo>
                    <a:pt x="4621" y="119"/>
                  </a:lnTo>
                  <a:lnTo>
                    <a:pt x="4486" y="1"/>
                  </a:lnTo>
                  <a:lnTo>
                    <a:pt x="1" y="27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3782000" y="2671575"/>
              <a:ext cx="114250" cy="74025"/>
            </a:xfrm>
            <a:custGeom>
              <a:rect b="b" l="l" r="r" t="t"/>
              <a:pathLst>
                <a:path extrusionOk="0" h="2961" w="457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3802175" y="2681575"/>
              <a:ext cx="112125" cy="75950"/>
            </a:xfrm>
            <a:custGeom>
              <a:rect b="b" l="l" r="r" t="t"/>
              <a:pathLst>
                <a:path extrusionOk="0" h="3038" w="4485">
                  <a:moveTo>
                    <a:pt x="201" y="3037"/>
                  </a:moveTo>
                  <a:lnTo>
                    <a:pt x="4485" y="96"/>
                  </a:lnTo>
                  <a:lnTo>
                    <a:pt x="4310" y="0"/>
                  </a:lnTo>
                  <a:lnTo>
                    <a:pt x="1" y="2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3824300" y="2690700"/>
              <a:ext cx="110200" cy="77150"/>
            </a:xfrm>
            <a:custGeom>
              <a:rect b="b" l="l" r="r" t="t"/>
              <a:pathLst>
                <a:path extrusionOk="0" h="3086" w="4408">
                  <a:moveTo>
                    <a:pt x="243" y="3085"/>
                  </a:moveTo>
                  <a:lnTo>
                    <a:pt x="4407" y="72"/>
                  </a:lnTo>
                  <a:lnTo>
                    <a:pt x="4196" y="1"/>
                  </a:lnTo>
                  <a:lnTo>
                    <a:pt x="0" y="2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5168425" y="2138975"/>
              <a:ext cx="115800" cy="23325"/>
            </a:xfrm>
            <a:custGeom>
              <a:rect b="b" l="l" r="r" t="t"/>
              <a:pathLst>
                <a:path extrusionOk="0" h="933" w="4632">
                  <a:moveTo>
                    <a:pt x="4631" y="1"/>
                  </a:moveTo>
                  <a:lnTo>
                    <a:pt x="212" y="676"/>
                  </a:lnTo>
                  <a:lnTo>
                    <a:pt x="1" y="933"/>
                  </a:lnTo>
                  <a:lnTo>
                    <a:pt x="4389" y="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5189125" y="2108350"/>
              <a:ext cx="117750" cy="27600"/>
            </a:xfrm>
            <a:custGeom>
              <a:rect b="b" l="l" r="r" t="t"/>
              <a:pathLst>
                <a:path extrusionOk="0" h="1104" w="4710">
                  <a:moveTo>
                    <a:pt x="4710" y="1"/>
                  </a:moveTo>
                  <a:lnTo>
                    <a:pt x="171" y="855"/>
                  </a:lnTo>
                  <a:lnTo>
                    <a:pt x="0" y="1104"/>
                  </a:lnTo>
                  <a:lnTo>
                    <a:pt x="4512"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5206775" y="2078400"/>
              <a:ext cx="120275" cy="31875"/>
            </a:xfrm>
            <a:custGeom>
              <a:rect b="b" l="l" r="r" t="t"/>
              <a:pathLst>
                <a:path extrusionOk="0" h="1275" w="4811">
                  <a:moveTo>
                    <a:pt x="4810" y="1"/>
                  </a:moveTo>
                  <a:lnTo>
                    <a:pt x="171" y="1028"/>
                  </a:lnTo>
                  <a:lnTo>
                    <a:pt x="0" y="1275"/>
                  </a:lnTo>
                  <a:lnTo>
                    <a:pt x="4617"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5221850" y="2049550"/>
              <a:ext cx="121250" cy="35825"/>
            </a:xfrm>
            <a:custGeom>
              <a:rect b="b" l="l" r="r" t="t"/>
              <a:pathLst>
                <a:path extrusionOk="0" h="1433" w="4850">
                  <a:moveTo>
                    <a:pt x="4850" y="0"/>
                  </a:moveTo>
                  <a:lnTo>
                    <a:pt x="129" y="1197"/>
                  </a:lnTo>
                  <a:lnTo>
                    <a:pt x="0" y="1433"/>
                  </a:lnTo>
                  <a:lnTo>
                    <a:pt x="4703" y="2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5235150" y="2021375"/>
              <a:ext cx="122125" cy="39625"/>
            </a:xfrm>
            <a:custGeom>
              <a:rect b="b" l="l" r="r" t="t"/>
              <a:pathLst>
                <a:path extrusionOk="0" h="1585" w="4885">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5244400" y="1994600"/>
              <a:ext cx="122875" cy="43300"/>
            </a:xfrm>
            <a:custGeom>
              <a:rect b="b" l="l" r="r" t="t"/>
              <a:pathLst>
                <a:path extrusionOk="0" h="1732" w="4915">
                  <a:moveTo>
                    <a:pt x="4915" y="1"/>
                  </a:moveTo>
                  <a:lnTo>
                    <a:pt x="87" y="1511"/>
                  </a:lnTo>
                  <a:lnTo>
                    <a:pt x="1" y="1732"/>
                  </a:lnTo>
                  <a:lnTo>
                    <a:pt x="4820" y="2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5252150" y="1968900"/>
              <a:ext cx="122425" cy="46550"/>
            </a:xfrm>
            <a:custGeom>
              <a:rect b="b" l="l" r="r" t="t"/>
              <a:pathLst>
                <a:path extrusionOk="0" h="1862" w="4897">
                  <a:moveTo>
                    <a:pt x="4896" y="1"/>
                  </a:moveTo>
                  <a:lnTo>
                    <a:pt x="45" y="1656"/>
                  </a:lnTo>
                  <a:lnTo>
                    <a:pt x="1" y="1862"/>
                  </a:lnTo>
                  <a:lnTo>
                    <a:pt x="4848" y="2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a:off x="5256750" y="1944275"/>
              <a:ext cx="122550" cy="49900"/>
            </a:xfrm>
            <a:custGeom>
              <a:rect b="b" l="l" r="r" t="t"/>
              <a:pathLst>
                <a:path extrusionOk="0" h="1996" w="4902">
                  <a:moveTo>
                    <a:pt x="4902" y="0"/>
                  </a:moveTo>
                  <a:lnTo>
                    <a:pt x="45" y="1791"/>
                  </a:lnTo>
                  <a:lnTo>
                    <a:pt x="1" y="1996"/>
                  </a:lnTo>
                  <a:lnTo>
                    <a:pt x="4858" y="2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5258625" y="1921425"/>
              <a:ext cx="121225" cy="52650"/>
            </a:xfrm>
            <a:custGeom>
              <a:rect b="b" l="l" r="r" t="t"/>
              <a:pathLst>
                <a:path extrusionOk="0" h="2106" w="4849">
                  <a:moveTo>
                    <a:pt x="4848" y="0"/>
                  </a:moveTo>
                  <a:lnTo>
                    <a:pt x="4" y="1918"/>
                  </a:lnTo>
                  <a:lnTo>
                    <a:pt x="1" y="2105"/>
                  </a:lnTo>
                  <a:lnTo>
                    <a:pt x="4849" y="2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5258000" y="1899600"/>
              <a:ext cx="121525" cy="55125"/>
            </a:xfrm>
            <a:custGeom>
              <a:rect b="b" l="l" r="r" t="t"/>
              <a:pathLst>
                <a:path extrusionOk="0" h="2205" w="4861">
                  <a:moveTo>
                    <a:pt x="0" y="2035"/>
                  </a:moveTo>
                  <a:lnTo>
                    <a:pt x="38" y="2204"/>
                  </a:lnTo>
                  <a:lnTo>
                    <a:pt x="4860" y="197"/>
                  </a:lnTo>
                  <a:lnTo>
                    <a:pt x="481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5254250" y="1879425"/>
              <a:ext cx="120400" cy="57775"/>
            </a:xfrm>
            <a:custGeom>
              <a:rect b="b" l="l" r="r" t="t"/>
              <a:pathLst>
                <a:path extrusionOk="0" h="2311" w="4816">
                  <a:moveTo>
                    <a:pt x="1" y="2142"/>
                  </a:moveTo>
                  <a:lnTo>
                    <a:pt x="37" y="2311"/>
                  </a:lnTo>
                  <a:lnTo>
                    <a:pt x="4815" y="194"/>
                  </a:lnTo>
                  <a:lnTo>
                    <a:pt x="47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5247900" y="1860875"/>
              <a:ext cx="119900" cy="59700"/>
            </a:xfrm>
            <a:custGeom>
              <a:rect b="b" l="l" r="r" t="t"/>
              <a:pathLst>
                <a:path extrusionOk="0" h="2388" w="4796">
                  <a:moveTo>
                    <a:pt x="1" y="2239"/>
                  </a:moveTo>
                  <a:lnTo>
                    <a:pt x="76" y="2387"/>
                  </a:lnTo>
                  <a:lnTo>
                    <a:pt x="4796" y="171"/>
                  </a:lnTo>
                  <a:lnTo>
                    <a:pt x="47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5240100" y="1843350"/>
              <a:ext cx="118100" cy="61825"/>
            </a:xfrm>
            <a:custGeom>
              <a:rect b="b" l="l" r="r" t="t"/>
              <a:pathLst>
                <a:path extrusionOk="0" h="2473" w="4724">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5228450" y="1828175"/>
              <a:ext cx="116675" cy="63325"/>
            </a:xfrm>
            <a:custGeom>
              <a:rect b="b" l="l" r="r" t="t"/>
              <a:pathLst>
                <a:path extrusionOk="0" h="2533" w="4667">
                  <a:moveTo>
                    <a:pt x="4532" y="0"/>
                  </a:moveTo>
                  <a:lnTo>
                    <a:pt x="1" y="2404"/>
                  </a:lnTo>
                  <a:lnTo>
                    <a:pt x="112" y="2533"/>
                  </a:lnTo>
                  <a:lnTo>
                    <a:pt x="4667" y="1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5215375" y="1814175"/>
              <a:ext cx="115000" cy="64500"/>
            </a:xfrm>
            <a:custGeom>
              <a:rect b="b" l="l" r="r" t="t"/>
              <a:pathLst>
                <a:path extrusionOk="0" h="2580" w="4600">
                  <a:moveTo>
                    <a:pt x="4423" y="1"/>
                  </a:moveTo>
                  <a:lnTo>
                    <a:pt x="0" y="2474"/>
                  </a:lnTo>
                  <a:lnTo>
                    <a:pt x="149" y="2580"/>
                  </a:lnTo>
                  <a:lnTo>
                    <a:pt x="4599" y="1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5200150" y="1801750"/>
              <a:ext cx="112000" cy="65950"/>
            </a:xfrm>
            <a:custGeom>
              <a:rect b="b" l="l" r="r" t="t"/>
              <a:pathLst>
                <a:path extrusionOk="0" h="2638" w="4480">
                  <a:moveTo>
                    <a:pt x="4479" y="120"/>
                  </a:moveTo>
                  <a:lnTo>
                    <a:pt x="4302" y="1"/>
                  </a:lnTo>
                  <a:lnTo>
                    <a:pt x="1" y="2532"/>
                  </a:lnTo>
                  <a:lnTo>
                    <a:pt x="147" y="2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5140875" y="1775200"/>
              <a:ext cx="102850" cy="67825"/>
            </a:xfrm>
            <a:custGeom>
              <a:rect b="b" l="l" r="r" t="t"/>
              <a:pathLst>
                <a:path extrusionOk="0" h="2713" w="4114">
                  <a:moveTo>
                    <a:pt x="0" y="2651"/>
                  </a:moveTo>
                  <a:lnTo>
                    <a:pt x="212" y="2712"/>
                  </a:lnTo>
                  <a:lnTo>
                    <a:pt x="4113" y="67"/>
                  </a:lnTo>
                  <a:lnTo>
                    <a:pt x="386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5117250" y="1769725"/>
              <a:ext cx="99475" cy="67750"/>
            </a:xfrm>
            <a:custGeom>
              <a:rect b="b" l="l" r="r" t="t"/>
              <a:pathLst>
                <a:path extrusionOk="0" h="2710" w="3979">
                  <a:moveTo>
                    <a:pt x="3694" y="0"/>
                  </a:moveTo>
                  <a:lnTo>
                    <a:pt x="1" y="2672"/>
                  </a:lnTo>
                  <a:lnTo>
                    <a:pt x="243" y="2710"/>
                  </a:lnTo>
                  <a:lnTo>
                    <a:pt x="3978" y="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3519850" y="2366475"/>
              <a:ext cx="865575" cy="536825"/>
            </a:xfrm>
            <a:custGeom>
              <a:rect b="b" l="l" r="r" t="t"/>
              <a:pathLst>
                <a:path extrusionOk="0" h="21473" w="34623">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3632775" y="2354125"/>
              <a:ext cx="772150" cy="473200"/>
            </a:xfrm>
            <a:custGeom>
              <a:rect b="b" l="l" r="r" t="t"/>
              <a:pathLst>
                <a:path extrusionOk="0" h="18928" w="30886">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4509100" y="1710675"/>
              <a:ext cx="1035800" cy="1044175"/>
            </a:xfrm>
            <a:custGeom>
              <a:rect b="b" l="l" r="r" t="t"/>
              <a:pathLst>
                <a:path extrusionOk="0" h="41767" w="41432">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4512975" y="1769675"/>
              <a:ext cx="918150" cy="924550"/>
            </a:xfrm>
            <a:custGeom>
              <a:rect b="b" l="l" r="r" t="t"/>
              <a:pathLst>
                <a:path extrusionOk="0" h="36982" w="36726">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3827950" y="1673750"/>
              <a:ext cx="1552675" cy="627325"/>
            </a:xfrm>
            <a:custGeom>
              <a:rect b="b" l="l" r="r" t="t"/>
              <a:pathLst>
                <a:path extrusionOk="0" h="25093" w="62107">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3902475" y="1735025"/>
              <a:ext cx="1387625" cy="560975"/>
            </a:xfrm>
            <a:custGeom>
              <a:rect b="b" l="l" r="r" t="t"/>
              <a:pathLst>
                <a:path extrusionOk="0" h="22439" w="55505">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3014650" y="2421650"/>
              <a:ext cx="82750" cy="17575"/>
            </a:xfrm>
            <a:custGeom>
              <a:rect b="b" l="l" r="r" t="t"/>
              <a:pathLst>
                <a:path extrusionOk="0" h="703" w="3310">
                  <a:moveTo>
                    <a:pt x="0" y="703"/>
                  </a:moveTo>
                  <a:lnTo>
                    <a:pt x="2943" y="345"/>
                  </a:lnTo>
                  <a:lnTo>
                    <a:pt x="3309" y="0"/>
                  </a:lnTo>
                  <a:lnTo>
                    <a:pt x="388"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2993300" y="2440600"/>
              <a:ext cx="83925" cy="18600"/>
            </a:xfrm>
            <a:custGeom>
              <a:rect b="b" l="l" r="r" t="t"/>
              <a:pathLst>
                <a:path extrusionOk="0" h="744" w="3357">
                  <a:moveTo>
                    <a:pt x="0" y="743"/>
                  </a:moveTo>
                  <a:lnTo>
                    <a:pt x="2989" y="346"/>
                  </a:lnTo>
                  <a:lnTo>
                    <a:pt x="3356" y="1"/>
                  </a:lnTo>
                  <a:lnTo>
                    <a:pt x="389" y="3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2972400" y="2459650"/>
              <a:ext cx="84575" cy="19525"/>
            </a:xfrm>
            <a:custGeom>
              <a:rect b="b" l="l" r="r" t="t"/>
              <a:pathLst>
                <a:path extrusionOk="0" h="781" w="3383">
                  <a:moveTo>
                    <a:pt x="0" y="780"/>
                  </a:moveTo>
                  <a:lnTo>
                    <a:pt x="3035" y="344"/>
                  </a:lnTo>
                  <a:lnTo>
                    <a:pt x="3383" y="0"/>
                  </a:lnTo>
                  <a:lnTo>
                    <a:pt x="369" y="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2952050" y="2478600"/>
              <a:ext cx="85800" cy="20550"/>
            </a:xfrm>
            <a:custGeom>
              <a:rect b="b" l="l" r="r" t="t"/>
              <a:pathLst>
                <a:path extrusionOk="0" h="822" w="3432">
                  <a:moveTo>
                    <a:pt x="0" y="822"/>
                  </a:moveTo>
                  <a:lnTo>
                    <a:pt x="3081" y="346"/>
                  </a:lnTo>
                  <a:lnTo>
                    <a:pt x="3431" y="0"/>
                  </a:lnTo>
                  <a:lnTo>
                    <a:pt x="371" y="4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2931575" y="2497625"/>
              <a:ext cx="87025" cy="21600"/>
            </a:xfrm>
            <a:custGeom>
              <a:rect b="b" l="l" r="r" t="t"/>
              <a:pathLst>
                <a:path extrusionOk="0" h="864" w="3481">
                  <a:moveTo>
                    <a:pt x="1" y="863"/>
                  </a:moveTo>
                  <a:lnTo>
                    <a:pt x="3129" y="348"/>
                  </a:lnTo>
                  <a:lnTo>
                    <a:pt x="3480" y="1"/>
                  </a:lnTo>
                  <a:lnTo>
                    <a:pt x="373" y="4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2911650" y="2516775"/>
              <a:ext cx="87625" cy="22500"/>
            </a:xfrm>
            <a:custGeom>
              <a:rect b="b" l="l" r="r" t="t"/>
              <a:pathLst>
                <a:path extrusionOk="0" h="900" w="3505">
                  <a:moveTo>
                    <a:pt x="1" y="900"/>
                  </a:moveTo>
                  <a:lnTo>
                    <a:pt x="3174" y="345"/>
                  </a:lnTo>
                  <a:lnTo>
                    <a:pt x="3504" y="0"/>
                  </a:lnTo>
                  <a:lnTo>
                    <a:pt x="351" y="5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2892250" y="2535750"/>
              <a:ext cx="88825" cy="23575"/>
            </a:xfrm>
            <a:custGeom>
              <a:rect b="b" l="l" r="r" t="t"/>
              <a:pathLst>
                <a:path extrusionOk="0" h="943" w="3553">
                  <a:moveTo>
                    <a:pt x="1" y="943"/>
                  </a:moveTo>
                  <a:lnTo>
                    <a:pt x="3220" y="347"/>
                  </a:lnTo>
                  <a:lnTo>
                    <a:pt x="3553" y="0"/>
                  </a:lnTo>
                  <a:lnTo>
                    <a:pt x="353" y="57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2872750" y="2554825"/>
              <a:ext cx="90000" cy="24650"/>
            </a:xfrm>
            <a:custGeom>
              <a:rect b="b" l="l" r="r" t="t"/>
              <a:pathLst>
                <a:path extrusionOk="0" h="986" w="3600">
                  <a:moveTo>
                    <a:pt x="0" y="986"/>
                  </a:moveTo>
                  <a:lnTo>
                    <a:pt x="3265" y="349"/>
                  </a:lnTo>
                  <a:lnTo>
                    <a:pt x="3600" y="1"/>
                  </a:lnTo>
                  <a:lnTo>
                    <a:pt x="355" y="6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2853900" y="2574000"/>
              <a:ext cx="90550" cy="25600"/>
            </a:xfrm>
            <a:custGeom>
              <a:rect b="b" l="l" r="r" t="t"/>
              <a:pathLst>
                <a:path extrusionOk="0" h="1024" w="3622">
                  <a:moveTo>
                    <a:pt x="0" y="1023"/>
                  </a:moveTo>
                  <a:lnTo>
                    <a:pt x="3310" y="346"/>
                  </a:lnTo>
                  <a:lnTo>
                    <a:pt x="3622" y="1"/>
                  </a:lnTo>
                  <a:lnTo>
                    <a:pt x="333" y="6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2835500" y="2593000"/>
              <a:ext cx="91750" cy="26700"/>
            </a:xfrm>
            <a:custGeom>
              <a:rect b="b" l="l" r="r" t="t"/>
              <a:pathLst>
                <a:path extrusionOk="0" h="1068" w="3670">
                  <a:moveTo>
                    <a:pt x="0" y="1068"/>
                  </a:moveTo>
                  <a:lnTo>
                    <a:pt x="3355" y="348"/>
                  </a:lnTo>
                  <a:lnTo>
                    <a:pt x="3669" y="1"/>
                  </a:lnTo>
                  <a:lnTo>
                    <a:pt x="335" y="7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2817000" y="2612125"/>
              <a:ext cx="92925" cy="27775"/>
            </a:xfrm>
            <a:custGeom>
              <a:rect b="b" l="l" r="r" t="t"/>
              <a:pathLst>
                <a:path extrusionOk="0" h="1111" w="3717">
                  <a:moveTo>
                    <a:pt x="1" y="1110"/>
                  </a:moveTo>
                  <a:lnTo>
                    <a:pt x="3399" y="350"/>
                  </a:lnTo>
                  <a:lnTo>
                    <a:pt x="3716" y="0"/>
                  </a:lnTo>
                  <a:lnTo>
                    <a:pt x="338" y="7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2799300" y="2631300"/>
              <a:ext cx="93450" cy="28700"/>
            </a:xfrm>
            <a:custGeom>
              <a:rect b="b" l="l" r="r" t="t"/>
              <a:pathLst>
                <a:path extrusionOk="0" h="1148" w="3738">
                  <a:moveTo>
                    <a:pt x="0" y="1148"/>
                  </a:moveTo>
                  <a:lnTo>
                    <a:pt x="3444" y="345"/>
                  </a:lnTo>
                  <a:lnTo>
                    <a:pt x="3738" y="0"/>
                  </a:lnTo>
                  <a:lnTo>
                    <a:pt x="314" y="7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2781975" y="2650300"/>
              <a:ext cx="94575" cy="29825"/>
            </a:xfrm>
            <a:custGeom>
              <a:rect b="b" l="l" r="r" t="t"/>
              <a:pathLst>
                <a:path extrusionOk="0" h="1193" w="3783">
                  <a:moveTo>
                    <a:pt x="0" y="1192"/>
                  </a:moveTo>
                  <a:lnTo>
                    <a:pt x="3487" y="347"/>
                  </a:lnTo>
                  <a:lnTo>
                    <a:pt x="3783" y="0"/>
                  </a:lnTo>
                  <a:lnTo>
                    <a:pt x="316" y="8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2764525" y="2669400"/>
              <a:ext cx="95725" cy="30950"/>
            </a:xfrm>
            <a:custGeom>
              <a:rect b="b" l="l" r="r" t="t"/>
              <a:pathLst>
                <a:path extrusionOk="0" h="1238" w="3829">
                  <a:moveTo>
                    <a:pt x="0" y="1237"/>
                  </a:moveTo>
                  <a:lnTo>
                    <a:pt x="3530" y="349"/>
                  </a:lnTo>
                  <a:lnTo>
                    <a:pt x="3828" y="1"/>
                  </a:lnTo>
                  <a:lnTo>
                    <a:pt x="318" y="8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2748050" y="2688500"/>
              <a:ext cx="96200" cy="31900"/>
            </a:xfrm>
            <a:custGeom>
              <a:rect b="b" l="l" r="r" t="t"/>
              <a:pathLst>
                <a:path extrusionOk="0" h="1276" w="3848">
                  <a:moveTo>
                    <a:pt x="1" y="1276"/>
                  </a:moveTo>
                  <a:lnTo>
                    <a:pt x="3574" y="345"/>
                  </a:lnTo>
                  <a:lnTo>
                    <a:pt x="3848" y="0"/>
                  </a:lnTo>
                  <a:lnTo>
                    <a:pt x="295" y="9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2731825" y="2707475"/>
              <a:ext cx="97325" cy="33025"/>
            </a:xfrm>
            <a:custGeom>
              <a:rect b="b" l="l" r="r" t="t"/>
              <a:pathLst>
                <a:path extrusionOk="0" h="1321" w="3893">
                  <a:moveTo>
                    <a:pt x="0" y="1320"/>
                  </a:moveTo>
                  <a:lnTo>
                    <a:pt x="3615" y="347"/>
                  </a:lnTo>
                  <a:lnTo>
                    <a:pt x="3892" y="1"/>
                  </a:lnTo>
                  <a:lnTo>
                    <a:pt x="296" y="95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2715500" y="2726575"/>
              <a:ext cx="98400" cy="34125"/>
            </a:xfrm>
            <a:custGeom>
              <a:rect b="b" l="l" r="r" t="t"/>
              <a:pathLst>
                <a:path extrusionOk="0" h="1365" w="3936">
                  <a:moveTo>
                    <a:pt x="0" y="1365"/>
                  </a:moveTo>
                  <a:lnTo>
                    <a:pt x="3657" y="348"/>
                  </a:lnTo>
                  <a:lnTo>
                    <a:pt x="3936" y="0"/>
                  </a:lnTo>
                  <a:lnTo>
                    <a:pt x="297" y="9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2700350" y="2745575"/>
              <a:ext cx="98875" cy="35100"/>
            </a:xfrm>
            <a:custGeom>
              <a:rect b="b" l="l" r="r" t="t"/>
              <a:pathLst>
                <a:path extrusionOk="0" h="1404" w="3955">
                  <a:moveTo>
                    <a:pt x="1" y="1403"/>
                  </a:moveTo>
                  <a:lnTo>
                    <a:pt x="3699" y="343"/>
                  </a:lnTo>
                  <a:lnTo>
                    <a:pt x="3954" y="0"/>
                  </a:lnTo>
                  <a:lnTo>
                    <a:pt x="274" y="10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2685275" y="2764450"/>
              <a:ext cx="99900" cy="36250"/>
            </a:xfrm>
            <a:custGeom>
              <a:rect b="b" l="l" r="r" t="t"/>
              <a:pathLst>
                <a:path extrusionOk="0" h="1450" w="3996">
                  <a:moveTo>
                    <a:pt x="0" y="1449"/>
                  </a:moveTo>
                  <a:lnTo>
                    <a:pt x="3740" y="346"/>
                  </a:lnTo>
                  <a:lnTo>
                    <a:pt x="3996" y="0"/>
                  </a:lnTo>
                  <a:lnTo>
                    <a:pt x="275" y="108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2642500" y="2821125"/>
              <a:ext cx="102350" cy="39500"/>
            </a:xfrm>
            <a:custGeom>
              <a:rect b="b" l="l" r="r" t="t"/>
              <a:pathLst>
                <a:path extrusionOk="0" h="1580" w="4094">
                  <a:moveTo>
                    <a:pt x="4093" y="1"/>
                  </a:moveTo>
                  <a:lnTo>
                    <a:pt x="253" y="1216"/>
                  </a:lnTo>
                  <a:lnTo>
                    <a:pt x="0" y="1579"/>
                  </a:lnTo>
                  <a:lnTo>
                    <a:pt x="3859" y="3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2628825" y="2840025"/>
              <a:ext cx="103075" cy="40575"/>
            </a:xfrm>
            <a:custGeom>
              <a:rect b="b" l="l" r="r" t="t"/>
              <a:pathLst>
                <a:path extrusionOk="0" h="1623" w="4123">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2616300" y="2858700"/>
              <a:ext cx="103675" cy="41600"/>
            </a:xfrm>
            <a:custGeom>
              <a:rect b="b" l="l" r="r" t="t"/>
              <a:pathLst>
                <a:path extrusionOk="0" h="1664" w="4147">
                  <a:moveTo>
                    <a:pt x="4146" y="0"/>
                  </a:moveTo>
                  <a:lnTo>
                    <a:pt x="229" y="1305"/>
                  </a:lnTo>
                  <a:lnTo>
                    <a:pt x="0" y="1663"/>
                  </a:lnTo>
                  <a:lnTo>
                    <a:pt x="3936" y="3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2603650" y="2877375"/>
              <a:ext cx="104650" cy="42775"/>
            </a:xfrm>
            <a:custGeom>
              <a:rect b="b" l="l" r="r" t="t"/>
              <a:pathLst>
                <a:path extrusionOk="0" h="1711" w="4186">
                  <a:moveTo>
                    <a:pt x="4186" y="0"/>
                  </a:moveTo>
                  <a:lnTo>
                    <a:pt x="230" y="1349"/>
                  </a:lnTo>
                  <a:lnTo>
                    <a:pt x="1" y="1710"/>
                  </a:lnTo>
                  <a:lnTo>
                    <a:pt x="3973" y="3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2591525" y="2896125"/>
              <a:ext cx="105050" cy="43775"/>
            </a:xfrm>
            <a:custGeom>
              <a:rect b="b" l="l" r="r" t="t"/>
              <a:pathLst>
                <a:path extrusionOk="0" h="1751" w="4202">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2580275" y="2914550"/>
              <a:ext cx="105875" cy="44875"/>
            </a:xfrm>
            <a:custGeom>
              <a:rect b="b" l="l" r="r" t="t"/>
              <a:pathLst>
                <a:path extrusionOk="0" h="1795" w="4235">
                  <a:moveTo>
                    <a:pt x="4234" y="0"/>
                  </a:moveTo>
                  <a:lnTo>
                    <a:pt x="205" y="1438"/>
                  </a:lnTo>
                  <a:lnTo>
                    <a:pt x="1" y="1794"/>
                  </a:lnTo>
                  <a:lnTo>
                    <a:pt x="4046" y="3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2568925" y="2933025"/>
              <a:ext cx="106825" cy="46075"/>
            </a:xfrm>
            <a:custGeom>
              <a:rect b="b" l="l" r="r" t="t"/>
              <a:pathLst>
                <a:path extrusionOk="0" h="1843" w="4273">
                  <a:moveTo>
                    <a:pt x="4272" y="0"/>
                  </a:moveTo>
                  <a:lnTo>
                    <a:pt x="207" y="1484"/>
                  </a:lnTo>
                  <a:lnTo>
                    <a:pt x="1" y="1842"/>
                  </a:lnTo>
                  <a:lnTo>
                    <a:pt x="4082"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2558425" y="2951575"/>
              <a:ext cx="106975" cy="47000"/>
            </a:xfrm>
            <a:custGeom>
              <a:rect b="b" l="l" r="r" t="t"/>
              <a:pathLst>
                <a:path extrusionOk="0" h="1880" w="4279">
                  <a:moveTo>
                    <a:pt x="4278" y="1"/>
                  </a:moveTo>
                  <a:lnTo>
                    <a:pt x="180" y="1529"/>
                  </a:lnTo>
                  <a:lnTo>
                    <a:pt x="1" y="1879"/>
                  </a:lnTo>
                  <a:lnTo>
                    <a:pt x="4115" y="3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2548525" y="2969725"/>
              <a:ext cx="107875" cy="48175"/>
            </a:xfrm>
            <a:custGeom>
              <a:rect b="b" l="l" r="r" t="t"/>
              <a:pathLst>
                <a:path extrusionOk="0" h="1927" w="4315">
                  <a:moveTo>
                    <a:pt x="4314" y="0"/>
                  </a:moveTo>
                  <a:lnTo>
                    <a:pt x="181" y="1575"/>
                  </a:lnTo>
                  <a:lnTo>
                    <a:pt x="1" y="1926"/>
                  </a:lnTo>
                  <a:lnTo>
                    <a:pt x="4149" y="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2538550" y="2988025"/>
              <a:ext cx="108725" cy="49350"/>
            </a:xfrm>
            <a:custGeom>
              <a:rect b="b" l="l" r="r" t="t"/>
              <a:pathLst>
                <a:path extrusionOk="0" h="1974" w="4349">
                  <a:moveTo>
                    <a:pt x="4349" y="0"/>
                  </a:moveTo>
                  <a:lnTo>
                    <a:pt x="182" y="1619"/>
                  </a:lnTo>
                  <a:lnTo>
                    <a:pt x="1" y="1974"/>
                  </a:lnTo>
                  <a:lnTo>
                    <a:pt x="4181" y="33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2529725" y="3006200"/>
              <a:ext cx="108850" cy="50300"/>
            </a:xfrm>
            <a:custGeom>
              <a:rect b="b" l="l" r="r" t="t"/>
              <a:pathLst>
                <a:path extrusionOk="0" h="2012" w="4354">
                  <a:moveTo>
                    <a:pt x="4353" y="1"/>
                  </a:moveTo>
                  <a:lnTo>
                    <a:pt x="155" y="1666"/>
                  </a:lnTo>
                  <a:lnTo>
                    <a:pt x="1" y="2011"/>
                  </a:lnTo>
                  <a:lnTo>
                    <a:pt x="4214" y="32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2521225" y="3024100"/>
              <a:ext cx="109650" cy="51475"/>
            </a:xfrm>
            <a:custGeom>
              <a:rect b="b" l="l" r="r" t="t"/>
              <a:pathLst>
                <a:path extrusionOk="0" h="2059" w="4386">
                  <a:moveTo>
                    <a:pt x="1" y="2059"/>
                  </a:moveTo>
                  <a:lnTo>
                    <a:pt x="4245" y="328"/>
                  </a:lnTo>
                  <a:lnTo>
                    <a:pt x="4386" y="1"/>
                  </a:lnTo>
                  <a:lnTo>
                    <a:pt x="156" y="17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2512650" y="3042150"/>
              <a:ext cx="110475" cy="52650"/>
            </a:xfrm>
            <a:custGeom>
              <a:rect b="b" l="l" r="r" t="t"/>
              <a:pathLst>
                <a:path extrusionOk="0" h="2106" w="4419">
                  <a:moveTo>
                    <a:pt x="0" y="2105"/>
                  </a:moveTo>
                  <a:lnTo>
                    <a:pt x="4275" y="330"/>
                  </a:lnTo>
                  <a:lnTo>
                    <a:pt x="4418" y="0"/>
                  </a:lnTo>
                  <a:lnTo>
                    <a:pt x="156" y="17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2505600" y="3059975"/>
              <a:ext cx="110475" cy="53550"/>
            </a:xfrm>
            <a:custGeom>
              <a:rect b="b" l="l" r="r" t="t"/>
              <a:pathLst>
                <a:path extrusionOk="0" h="2142" w="4419">
                  <a:moveTo>
                    <a:pt x="0" y="2141"/>
                  </a:moveTo>
                  <a:lnTo>
                    <a:pt x="4305" y="319"/>
                  </a:lnTo>
                  <a:lnTo>
                    <a:pt x="4419" y="0"/>
                  </a:lnTo>
                  <a:lnTo>
                    <a:pt x="128" y="18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2498550" y="3077575"/>
              <a:ext cx="111250" cy="54725"/>
            </a:xfrm>
            <a:custGeom>
              <a:rect b="b" l="l" r="r" t="t"/>
              <a:pathLst>
                <a:path extrusionOk="0" h="2189" w="4450">
                  <a:moveTo>
                    <a:pt x="0" y="2189"/>
                  </a:moveTo>
                  <a:lnTo>
                    <a:pt x="4333" y="322"/>
                  </a:lnTo>
                  <a:lnTo>
                    <a:pt x="4449" y="1"/>
                  </a:lnTo>
                  <a:lnTo>
                    <a:pt x="128" y="184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2491725" y="3095325"/>
              <a:ext cx="111700" cy="55800"/>
            </a:xfrm>
            <a:custGeom>
              <a:rect b="b" l="l" r="r" t="t"/>
              <a:pathLst>
                <a:path extrusionOk="0" h="2232" w="4468">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2486225" y="3112675"/>
              <a:ext cx="111900" cy="56800"/>
            </a:xfrm>
            <a:custGeom>
              <a:rect b="b" l="l" r="r" t="t"/>
              <a:pathLst>
                <a:path extrusionOk="0" h="2272" w="4476">
                  <a:moveTo>
                    <a:pt x="0" y="2272"/>
                  </a:moveTo>
                  <a:lnTo>
                    <a:pt x="4387" y="313"/>
                  </a:lnTo>
                  <a:lnTo>
                    <a:pt x="4476" y="0"/>
                  </a:lnTo>
                  <a:lnTo>
                    <a:pt x="100" y="19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2480650" y="3129950"/>
              <a:ext cx="112600" cy="58000"/>
            </a:xfrm>
            <a:custGeom>
              <a:rect b="b" l="l" r="r" t="t"/>
              <a:pathLst>
                <a:path extrusionOk="0" h="2320" w="4504">
                  <a:moveTo>
                    <a:pt x="1" y="2319"/>
                  </a:moveTo>
                  <a:lnTo>
                    <a:pt x="4414" y="316"/>
                  </a:lnTo>
                  <a:lnTo>
                    <a:pt x="4504" y="0"/>
                  </a:lnTo>
                  <a:lnTo>
                    <a:pt x="102" y="198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2475725" y="3147350"/>
              <a:ext cx="112600" cy="58900"/>
            </a:xfrm>
            <a:custGeom>
              <a:rect b="b" l="l" r="r" t="t"/>
              <a:pathLst>
                <a:path extrusionOk="0" h="2356" w="4504">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2473400" y="3157300"/>
              <a:ext cx="112825" cy="59550"/>
            </a:xfrm>
            <a:custGeom>
              <a:rect b="b" l="l" r="r" t="t"/>
              <a:pathLst>
                <a:path extrusionOk="0" h="2382" w="4513">
                  <a:moveTo>
                    <a:pt x="0" y="2381"/>
                  </a:moveTo>
                  <a:lnTo>
                    <a:pt x="4453" y="306"/>
                  </a:lnTo>
                  <a:lnTo>
                    <a:pt x="4513" y="0"/>
                  </a:lnTo>
                  <a:lnTo>
                    <a:pt x="72" y="20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2469425" y="3174125"/>
              <a:ext cx="113450" cy="60775"/>
            </a:xfrm>
            <a:custGeom>
              <a:rect b="b" l="l" r="r" t="t"/>
              <a:pathLst>
                <a:path extrusionOk="0" h="2431" w="4538">
                  <a:moveTo>
                    <a:pt x="0" y="2431"/>
                  </a:moveTo>
                  <a:lnTo>
                    <a:pt x="4476" y="309"/>
                  </a:lnTo>
                  <a:lnTo>
                    <a:pt x="4538" y="0"/>
                  </a:lnTo>
                  <a:lnTo>
                    <a:pt x="73" y="21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2465725" y="3191100"/>
              <a:ext cx="113750" cy="61825"/>
            </a:xfrm>
            <a:custGeom>
              <a:rect b="b" l="l" r="r" t="t"/>
              <a:pathLst>
                <a:path extrusionOk="0" h="2473" w="455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2463425" y="3207600"/>
              <a:ext cx="113800" cy="62800"/>
            </a:xfrm>
            <a:custGeom>
              <a:rect b="b" l="l" r="r" t="t"/>
              <a:pathLst>
                <a:path extrusionOk="0" h="2512" w="4552">
                  <a:moveTo>
                    <a:pt x="0" y="2511"/>
                  </a:moveTo>
                  <a:lnTo>
                    <a:pt x="4519" y="299"/>
                  </a:lnTo>
                  <a:lnTo>
                    <a:pt x="4552" y="1"/>
                  </a:lnTo>
                  <a:lnTo>
                    <a:pt x="42" y="21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2461075" y="3224025"/>
              <a:ext cx="114325" cy="63950"/>
            </a:xfrm>
            <a:custGeom>
              <a:rect b="b" l="l" r="r" t="t"/>
              <a:pathLst>
                <a:path extrusionOk="0" h="2558" w="4573">
                  <a:moveTo>
                    <a:pt x="1" y="2558"/>
                  </a:moveTo>
                  <a:lnTo>
                    <a:pt x="4538" y="300"/>
                  </a:lnTo>
                  <a:lnTo>
                    <a:pt x="4573" y="1"/>
                  </a:lnTo>
                  <a:lnTo>
                    <a:pt x="44" y="22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2459375" y="3240575"/>
              <a:ext cx="114150" cy="64800"/>
            </a:xfrm>
            <a:custGeom>
              <a:rect b="b" l="l" r="r" t="t"/>
              <a:pathLst>
                <a:path extrusionOk="0" h="2592" w="4566">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2458725" y="3256425"/>
              <a:ext cx="114475" cy="65950"/>
            </a:xfrm>
            <a:custGeom>
              <a:rect b="b" l="l" r="r" t="t"/>
              <a:pathLst>
                <a:path extrusionOk="0" h="2638" w="4579">
                  <a:moveTo>
                    <a:pt x="4578" y="0"/>
                  </a:moveTo>
                  <a:lnTo>
                    <a:pt x="12" y="2328"/>
                  </a:lnTo>
                  <a:lnTo>
                    <a:pt x="1" y="2637"/>
                  </a:lnTo>
                  <a:lnTo>
                    <a:pt x="4574" y="2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2458050" y="3272350"/>
              <a:ext cx="114900" cy="67125"/>
            </a:xfrm>
            <a:custGeom>
              <a:rect b="b" l="l" r="r" t="t"/>
              <a:pathLst>
                <a:path extrusionOk="0" h="2685" w="4596">
                  <a:moveTo>
                    <a:pt x="4596" y="0"/>
                  </a:moveTo>
                  <a:lnTo>
                    <a:pt x="13" y="2373"/>
                  </a:lnTo>
                  <a:lnTo>
                    <a:pt x="0" y="2685"/>
                  </a:lnTo>
                  <a:lnTo>
                    <a:pt x="4592" y="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2457950" y="3288275"/>
              <a:ext cx="115650" cy="67925"/>
            </a:xfrm>
            <a:custGeom>
              <a:rect b="b" l="l" r="r" t="t"/>
              <a:pathLst>
                <a:path extrusionOk="0" h="2717" w="4626">
                  <a:moveTo>
                    <a:pt x="4599" y="0"/>
                  </a:moveTo>
                  <a:lnTo>
                    <a:pt x="0" y="2418"/>
                  </a:lnTo>
                  <a:lnTo>
                    <a:pt x="19" y="2716"/>
                  </a:lnTo>
                  <a:lnTo>
                    <a:pt x="4625" y="2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2459025" y="3303550"/>
              <a:ext cx="116000" cy="69075"/>
            </a:xfrm>
            <a:custGeom>
              <a:rect b="b" l="l" r="r" t="t"/>
              <a:pathLst>
                <a:path extrusionOk="0" h="2763" w="4640">
                  <a:moveTo>
                    <a:pt x="0" y="2463"/>
                  </a:moveTo>
                  <a:lnTo>
                    <a:pt x="19" y="2762"/>
                  </a:lnTo>
                  <a:lnTo>
                    <a:pt x="4639" y="279"/>
                  </a:lnTo>
                  <a:lnTo>
                    <a:pt x="461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2464625" y="3348800"/>
              <a:ext cx="117625" cy="72125"/>
            </a:xfrm>
            <a:custGeom>
              <a:rect b="b" l="l" r="r" t="t"/>
              <a:pathLst>
                <a:path extrusionOk="0" h="2885" w="4705">
                  <a:moveTo>
                    <a:pt x="4649" y="0"/>
                  </a:moveTo>
                  <a:lnTo>
                    <a:pt x="1" y="2596"/>
                  </a:lnTo>
                  <a:lnTo>
                    <a:pt x="52" y="2885"/>
                  </a:lnTo>
                  <a:lnTo>
                    <a:pt x="4705" y="2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2467500" y="3363600"/>
              <a:ext cx="117825" cy="73275"/>
            </a:xfrm>
            <a:custGeom>
              <a:rect b="b" l="l" r="r" t="t"/>
              <a:pathLst>
                <a:path extrusionOk="0" h="2931" w="4713">
                  <a:moveTo>
                    <a:pt x="4657" y="0"/>
                  </a:moveTo>
                  <a:lnTo>
                    <a:pt x="0" y="2640"/>
                  </a:lnTo>
                  <a:lnTo>
                    <a:pt x="52" y="2931"/>
                  </a:lnTo>
                  <a:lnTo>
                    <a:pt x="4713" y="2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2471350" y="3377975"/>
              <a:ext cx="118825" cy="73975"/>
            </a:xfrm>
            <a:custGeom>
              <a:rect b="b" l="l" r="r" t="t"/>
              <a:pathLst>
                <a:path extrusionOk="0" h="2959" w="4753">
                  <a:moveTo>
                    <a:pt x="4664" y="0"/>
                  </a:moveTo>
                  <a:lnTo>
                    <a:pt x="0" y="2684"/>
                  </a:lnTo>
                  <a:lnTo>
                    <a:pt x="85" y="2958"/>
                  </a:lnTo>
                  <a:lnTo>
                    <a:pt x="4753" y="2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2476025" y="3392000"/>
              <a:ext cx="118975" cy="75100"/>
            </a:xfrm>
            <a:custGeom>
              <a:rect b="b" l="l" r="r" t="t"/>
              <a:pathLst>
                <a:path extrusionOk="0" h="3004" w="4759">
                  <a:moveTo>
                    <a:pt x="4671" y="0"/>
                  </a:moveTo>
                  <a:lnTo>
                    <a:pt x="1" y="2728"/>
                  </a:lnTo>
                  <a:lnTo>
                    <a:pt x="86" y="3004"/>
                  </a:lnTo>
                  <a:lnTo>
                    <a:pt x="4758" y="2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2480750" y="3406125"/>
              <a:ext cx="119450" cy="76050"/>
            </a:xfrm>
            <a:custGeom>
              <a:rect b="b" l="l" r="r" t="t"/>
              <a:pathLst>
                <a:path extrusionOk="0" h="3042" w="4778">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2486850" y="3419625"/>
              <a:ext cx="119950" cy="76900"/>
            </a:xfrm>
            <a:custGeom>
              <a:rect b="b" l="l" r="r" t="t"/>
              <a:pathLst>
                <a:path extrusionOk="0" h="3076" w="4798">
                  <a:moveTo>
                    <a:pt x="4677" y="0"/>
                  </a:moveTo>
                  <a:lnTo>
                    <a:pt x="0" y="2814"/>
                  </a:lnTo>
                  <a:lnTo>
                    <a:pt x="119" y="3075"/>
                  </a:lnTo>
                  <a:lnTo>
                    <a:pt x="4797" y="2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2493400" y="3432925"/>
              <a:ext cx="120000" cy="78025"/>
            </a:xfrm>
            <a:custGeom>
              <a:rect b="b" l="l" r="r" t="t"/>
              <a:pathLst>
                <a:path extrusionOk="0" h="3121" w="4800">
                  <a:moveTo>
                    <a:pt x="4679" y="1"/>
                  </a:moveTo>
                  <a:lnTo>
                    <a:pt x="1" y="2857"/>
                  </a:lnTo>
                  <a:lnTo>
                    <a:pt x="121" y="3120"/>
                  </a:lnTo>
                  <a:lnTo>
                    <a:pt x="4799"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2500000" y="3446400"/>
              <a:ext cx="120750" cy="78625"/>
            </a:xfrm>
            <a:custGeom>
              <a:rect b="b" l="l" r="r" t="t"/>
              <a:pathLst>
                <a:path extrusionOk="0" h="3145" w="4830">
                  <a:moveTo>
                    <a:pt x="4680" y="0"/>
                  </a:moveTo>
                  <a:lnTo>
                    <a:pt x="1" y="2898"/>
                  </a:lnTo>
                  <a:lnTo>
                    <a:pt x="152" y="3145"/>
                  </a:lnTo>
                  <a:lnTo>
                    <a:pt x="4829" y="2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2508400" y="3458875"/>
              <a:ext cx="120775" cy="79675"/>
            </a:xfrm>
            <a:custGeom>
              <a:rect b="b" l="l" r="r" t="t"/>
              <a:pathLst>
                <a:path extrusionOk="0" h="3187" w="4831">
                  <a:moveTo>
                    <a:pt x="4677" y="0"/>
                  </a:moveTo>
                  <a:lnTo>
                    <a:pt x="1" y="2940"/>
                  </a:lnTo>
                  <a:lnTo>
                    <a:pt x="156" y="3187"/>
                  </a:lnTo>
                  <a:lnTo>
                    <a:pt x="4830" y="2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2516925" y="3471425"/>
              <a:ext cx="120675" cy="80800"/>
            </a:xfrm>
            <a:custGeom>
              <a:rect b="b" l="l" r="r" t="t"/>
              <a:pathLst>
                <a:path extrusionOk="0" h="3232" w="4827">
                  <a:moveTo>
                    <a:pt x="4673" y="1"/>
                  </a:moveTo>
                  <a:lnTo>
                    <a:pt x="0" y="2982"/>
                  </a:lnTo>
                  <a:lnTo>
                    <a:pt x="156" y="3231"/>
                  </a:lnTo>
                  <a:lnTo>
                    <a:pt x="4826" y="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2525750" y="3483925"/>
              <a:ext cx="121375" cy="81325"/>
            </a:xfrm>
            <a:custGeom>
              <a:rect b="b" l="l" r="r" t="t"/>
              <a:pathLst>
                <a:path extrusionOk="0" h="3253" w="4855">
                  <a:moveTo>
                    <a:pt x="4668" y="1"/>
                  </a:moveTo>
                  <a:lnTo>
                    <a:pt x="1" y="3023"/>
                  </a:lnTo>
                  <a:lnTo>
                    <a:pt x="190" y="3253"/>
                  </a:lnTo>
                  <a:lnTo>
                    <a:pt x="4854" y="2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2536175" y="3495550"/>
              <a:ext cx="121225" cy="82375"/>
            </a:xfrm>
            <a:custGeom>
              <a:rect b="b" l="l" r="r" t="t"/>
              <a:pathLst>
                <a:path extrusionOk="0" h="3295" w="4849">
                  <a:moveTo>
                    <a:pt x="4661" y="0"/>
                  </a:moveTo>
                  <a:lnTo>
                    <a:pt x="1" y="3064"/>
                  </a:lnTo>
                  <a:lnTo>
                    <a:pt x="193" y="3294"/>
                  </a:lnTo>
                  <a:lnTo>
                    <a:pt x="4848" y="2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2546725" y="3507250"/>
              <a:ext cx="120950" cy="83425"/>
            </a:xfrm>
            <a:custGeom>
              <a:rect b="b" l="l" r="r" t="t"/>
              <a:pathLst>
                <a:path extrusionOk="0" h="3337" w="4838">
                  <a:moveTo>
                    <a:pt x="4650" y="1"/>
                  </a:moveTo>
                  <a:lnTo>
                    <a:pt x="0" y="3104"/>
                  </a:lnTo>
                  <a:lnTo>
                    <a:pt x="192" y="3337"/>
                  </a:lnTo>
                  <a:lnTo>
                    <a:pt x="4838" y="2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2557875" y="3518700"/>
              <a:ext cx="121525" cy="83875"/>
            </a:xfrm>
            <a:custGeom>
              <a:rect b="b" l="l" r="r" t="t"/>
              <a:pathLst>
                <a:path extrusionOk="0" h="3355" w="4861">
                  <a:moveTo>
                    <a:pt x="4640" y="1"/>
                  </a:moveTo>
                  <a:lnTo>
                    <a:pt x="1" y="3143"/>
                  </a:lnTo>
                  <a:lnTo>
                    <a:pt x="227" y="3355"/>
                  </a:lnTo>
                  <a:lnTo>
                    <a:pt x="4861" y="1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2570325" y="3529425"/>
              <a:ext cx="121250" cy="84875"/>
            </a:xfrm>
            <a:custGeom>
              <a:rect b="b" l="l" r="r" t="t"/>
              <a:pathLst>
                <a:path extrusionOk="0" h="3395" w="4850">
                  <a:moveTo>
                    <a:pt x="4628" y="0"/>
                  </a:moveTo>
                  <a:lnTo>
                    <a:pt x="1" y="3181"/>
                  </a:lnTo>
                  <a:lnTo>
                    <a:pt x="229" y="3395"/>
                  </a:lnTo>
                  <a:lnTo>
                    <a:pt x="4849" y="19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2582900" y="3540250"/>
              <a:ext cx="120875" cy="85875"/>
            </a:xfrm>
            <a:custGeom>
              <a:rect b="b" l="l" r="r" t="t"/>
              <a:pathLst>
                <a:path extrusionOk="0" h="3435" w="4835">
                  <a:moveTo>
                    <a:pt x="4612" y="0"/>
                  </a:moveTo>
                  <a:lnTo>
                    <a:pt x="0" y="3220"/>
                  </a:lnTo>
                  <a:lnTo>
                    <a:pt x="229" y="3434"/>
                  </a:lnTo>
                  <a:lnTo>
                    <a:pt x="4835" y="1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2596425" y="3550550"/>
              <a:ext cx="121300" cy="86250"/>
            </a:xfrm>
            <a:custGeom>
              <a:rect b="b" l="l" r="r" t="t"/>
              <a:pathLst>
                <a:path extrusionOk="0" h="3450" w="4852">
                  <a:moveTo>
                    <a:pt x="4596" y="0"/>
                  </a:moveTo>
                  <a:lnTo>
                    <a:pt x="0" y="3256"/>
                  </a:lnTo>
                  <a:lnTo>
                    <a:pt x="264" y="3450"/>
                  </a:lnTo>
                  <a:lnTo>
                    <a:pt x="4852" y="1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8"/>
            <p:cNvSpPr/>
            <p:nvPr/>
          </p:nvSpPr>
          <p:spPr>
            <a:xfrm>
              <a:off x="2610950" y="3560300"/>
              <a:ext cx="120875" cy="87225"/>
            </a:xfrm>
            <a:custGeom>
              <a:rect b="b" l="l" r="r" t="t"/>
              <a:pathLst>
                <a:path extrusionOk="0" h="3489" w="4835">
                  <a:moveTo>
                    <a:pt x="4577" y="1"/>
                  </a:moveTo>
                  <a:lnTo>
                    <a:pt x="1" y="3294"/>
                  </a:lnTo>
                  <a:lnTo>
                    <a:pt x="266" y="3488"/>
                  </a:lnTo>
                  <a:lnTo>
                    <a:pt x="4834" y="1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p:nvPr/>
          </p:nvSpPr>
          <p:spPr>
            <a:xfrm>
              <a:off x="2625575" y="3570150"/>
              <a:ext cx="120600" cy="88025"/>
            </a:xfrm>
            <a:custGeom>
              <a:rect b="b" l="l" r="r" t="t"/>
              <a:pathLst>
                <a:path extrusionOk="0" h="3521" w="4824">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2641500" y="3579225"/>
              <a:ext cx="120625" cy="88525"/>
            </a:xfrm>
            <a:custGeom>
              <a:rect b="b" l="l" r="r" t="t"/>
              <a:pathLst>
                <a:path extrusionOk="0" h="3541" w="4825">
                  <a:moveTo>
                    <a:pt x="4534" y="1"/>
                  </a:moveTo>
                  <a:lnTo>
                    <a:pt x="0" y="3365"/>
                  </a:lnTo>
                  <a:lnTo>
                    <a:pt x="302" y="3540"/>
                  </a:lnTo>
                  <a:lnTo>
                    <a:pt x="4824"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2658100" y="3587975"/>
              <a:ext cx="120075" cy="89375"/>
            </a:xfrm>
            <a:custGeom>
              <a:rect b="b" l="l" r="r" t="t"/>
              <a:pathLst>
                <a:path extrusionOk="0" h="3575" w="4803">
                  <a:moveTo>
                    <a:pt x="4510" y="0"/>
                  </a:moveTo>
                  <a:lnTo>
                    <a:pt x="1" y="3400"/>
                  </a:lnTo>
                  <a:lnTo>
                    <a:pt x="305" y="3575"/>
                  </a:lnTo>
                  <a:lnTo>
                    <a:pt x="4803" y="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2674850" y="3596800"/>
              <a:ext cx="119900" cy="89925"/>
            </a:xfrm>
            <a:custGeom>
              <a:rect b="b" l="l" r="r" t="t"/>
              <a:pathLst>
                <a:path extrusionOk="0" h="3597" w="4796">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2693150" y="3604575"/>
              <a:ext cx="119525" cy="90525"/>
            </a:xfrm>
            <a:custGeom>
              <a:rect b="b" l="l" r="r" t="t"/>
              <a:pathLst>
                <a:path extrusionOk="0" h="3621" w="4781">
                  <a:moveTo>
                    <a:pt x="4454" y="1"/>
                  </a:moveTo>
                  <a:lnTo>
                    <a:pt x="0" y="3468"/>
                  </a:lnTo>
                  <a:lnTo>
                    <a:pt x="340" y="3620"/>
                  </a:lnTo>
                  <a:lnTo>
                    <a:pt x="4780" y="14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2711900" y="3612250"/>
              <a:ext cx="118775" cy="91325"/>
            </a:xfrm>
            <a:custGeom>
              <a:rect b="b" l="l" r="r" t="t"/>
              <a:pathLst>
                <a:path extrusionOk="0" h="3653" w="4751">
                  <a:moveTo>
                    <a:pt x="4423" y="0"/>
                  </a:moveTo>
                  <a:lnTo>
                    <a:pt x="0" y="3498"/>
                  </a:lnTo>
                  <a:lnTo>
                    <a:pt x="342" y="3652"/>
                  </a:lnTo>
                  <a:lnTo>
                    <a:pt x="4750" y="13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2730775" y="3619950"/>
              <a:ext cx="118675" cy="91600"/>
            </a:xfrm>
            <a:custGeom>
              <a:rect b="b" l="l" r="r" t="t"/>
              <a:pathLst>
                <a:path extrusionOk="0" h="3664" w="4747">
                  <a:moveTo>
                    <a:pt x="4389" y="1"/>
                  </a:moveTo>
                  <a:lnTo>
                    <a:pt x="0" y="3530"/>
                  </a:lnTo>
                  <a:lnTo>
                    <a:pt x="373" y="3664"/>
                  </a:lnTo>
                  <a:lnTo>
                    <a:pt x="4746" y="12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8"/>
            <p:cNvSpPr/>
            <p:nvPr/>
          </p:nvSpPr>
          <p:spPr>
            <a:xfrm>
              <a:off x="2751400" y="3626450"/>
              <a:ext cx="117950" cy="92250"/>
            </a:xfrm>
            <a:custGeom>
              <a:rect b="b" l="l" r="r" t="t"/>
              <a:pathLst>
                <a:path extrusionOk="0" h="3690" w="4718">
                  <a:moveTo>
                    <a:pt x="4355" y="0"/>
                  </a:moveTo>
                  <a:lnTo>
                    <a:pt x="1" y="3559"/>
                  </a:lnTo>
                  <a:lnTo>
                    <a:pt x="380" y="3690"/>
                  </a:lnTo>
                  <a:lnTo>
                    <a:pt x="4717" y="1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2772300" y="3632925"/>
              <a:ext cx="117025" cy="93025"/>
            </a:xfrm>
            <a:custGeom>
              <a:rect b="b" l="l" r="r" t="t"/>
              <a:pathLst>
                <a:path extrusionOk="0" h="3721" w="4681">
                  <a:moveTo>
                    <a:pt x="4317" y="0"/>
                  </a:moveTo>
                  <a:lnTo>
                    <a:pt x="1" y="3589"/>
                  </a:lnTo>
                  <a:lnTo>
                    <a:pt x="382" y="3721"/>
                  </a:lnTo>
                  <a:lnTo>
                    <a:pt x="4681" y="1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2793425" y="3639400"/>
              <a:ext cx="116850" cy="93075"/>
            </a:xfrm>
            <a:custGeom>
              <a:rect b="b" l="l" r="r" t="t"/>
              <a:pathLst>
                <a:path extrusionOk="0" h="3723" w="4674">
                  <a:moveTo>
                    <a:pt x="4277" y="0"/>
                  </a:moveTo>
                  <a:lnTo>
                    <a:pt x="0" y="3616"/>
                  </a:lnTo>
                  <a:lnTo>
                    <a:pt x="415" y="3723"/>
                  </a:lnTo>
                  <a:lnTo>
                    <a:pt x="467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2816300" y="3644600"/>
              <a:ext cx="115875" cy="93775"/>
            </a:xfrm>
            <a:custGeom>
              <a:rect b="b" l="l" r="r" t="t"/>
              <a:pathLst>
                <a:path extrusionOk="0" h="3751" w="4635">
                  <a:moveTo>
                    <a:pt x="4236" y="1"/>
                  </a:moveTo>
                  <a:lnTo>
                    <a:pt x="1" y="3643"/>
                  </a:lnTo>
                  <a:lnTo>
                    <a:pt x="419" y="3751"/>
                  </a:lnTo>
                  <a:lnTo>
                    <a:pt x="4634" y="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2829875" y="3647675"/>
              <a:ext cx="115275" cy="94175"/>
            </a:xfrm>
            <a:custGeom>
              <a:rect b="b" l="l" r="r" t="t"/>
              <a:pathLst>
                <a:path extrusionOk="0" h="3767" w="4611">
                  <a:moveTo>
                    <a:pt x="4211" y="1"/>
                  </a:moveTo>
                  <a:lnTo>
                    <a:pt x="1" y="3659"/>
                  </a:lnTo>
                  <a:lnTo>
                    <a:pt x="420" y="3767"/>
                  </a:lnTo>
                  <a:lnTo>
                    <a:pt x="4610" y="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2853000" y="3653000"/>
              <a:ext cx="114500" cy="94550"/>
            </a:xfrm>
            <a:custGeom>
              <a:rect b="b" l="l" r="r" t="t"/>
              <a:pathLst>
                <a:path extrusionOk="0" h="3782" w="458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2877500" y="3657275"/>
              <a:ext cx="113800" cy="94750"/>
            </a:xfrm>
            <a:custGeom>
              <a:rect b="b" l="l" r="r" t="t"/>
              <a:pathLst>
                <a:path extrusionOk="0" h="3790" w="4552">
                  <a:moveTo>
                    <a:pt x="4117" y="0"/>
                  </a:moveTo>
                  <a:lnTo>
                    <a:pt x="1" y="3708"/>
                  </a:lnTo>
                  <a:lnTo>
                    <a:pt x="456" y="3789"/>
                  </a:lnTo>
                  <a:lnTo>
                    <a:pt x="4551" y="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2902600" y="3661225"/>
              <a:ext cx="112600" cy="95350"/>
            </a:xfrm>
            <a:custGeom>
              <a:rect b="b" l="l" r="r" t="t"/>
              <a:pathLst>
                <a:path extrusionOk="0" h="3814" w="4504">
                  <a:moveTo>
                    <a:pt x="4067" y="0"/>
                  </a:moveTo>
                  <a:lnTo>
                    <a:pt x="0" y="3730"/>
                  </a:lnTo>
                  <a:lnTo>
                    <a:pt x="459" y="3813"/>
                  </a:lnTo>
                  <a:lnTo>
                    <a:pt x="4503" y="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2927850" y="3665250"/>
              <a:ext cx="111750" cy="95475"/>
            </a:xfrm>
            <a:custGeom>
              <a:rect b="b" l="l" r="r" t="t"/>
              <a:pathLst>
                <a:path extrusionOk="0" h="3819" w="447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2954575" y="3668075"/>
              <a:ext cx="110775" cy="95725"/>
            </a:xfrm>
            <a:custGeom>
              <a:rect b="b" l="l" r="r" t="t"/>
              <a:pathLst>
                <a:path extrusionOk="0" h="3829" w="4431">
                  <a:moveTo>
                    <a:pt x="3962" y="1"/>
                  </a:moveTo>
                  <a:lnTo>
                    <a:pt x="0" y="3773"/>
                  </a:lnTo>
                  <a:lnTo>
                    <a:pt x="493" y="3829"/>
                  </a:lnTo>
                  <a:lnTo>
                    <a:pt x="4430" y="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2981775" y="3670700"/>
              <a:ext cx="109425" cy="96225"/>
            </a:xfrm>
            <a:custGeom>
              <a:rect b="b" l="l" r="r" t="t"/>
              <a:pathLst>
                <a:path extrusionOk="0" h="3849" w="4377">
                  <a:moveTo>
                    <a:pt x="3906" y="0"/>
                  </a:moveTo>
                  <a:lnTo>
                    <a:pt x="0" y="3791"/>
                  </a:lnTo>
                  <a:lnTo>
                    <a:pt x="496" y="3848"/>
                  </a:lnTo>
                  <a:lnTo>
                    <a:pt x="4377" y="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3009125" y="3673375"/>
              <a:ext cx="108500" cy="96200"/>
            </a:xfrm>
            <a:custGeom>
              <a:rect b="b" l="l" r="r" t="t"/>
              <a:pathLst>
                <a:path extrusionOk="0" h="3848" w="434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3037975" y="3674800"/>
              <a:ext cx="107300" cy="96375"/>
            </a:xfrm>
            <a:custGeom>
              <a:rect b="b" l="l" r="r" t="t"/>
              <a:pathLst>
                <a:path extrusionOk="0" h="3855" w="4292">
                  <a:moveTo>
                    <a:pt x="3788" y="1"/>
                  </a:moveTo>
                  <a:lnTo>
                    <a:pt x="0" y="3825"/>
                  </a:lnTo>
                  <a:lnTo>
                    <a:pt x="531" y="3855"/>
                  </a:lnTo>
                  <a:lnTo>
                    <a:pt x="4292"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3067225" y="3676025"/>
              <a:ext cx="105825" cy="96750"/>
            </a:xfrm>
            <a:custGeom>
              <a:rect b="b" l="l" r="r" t="t"/>
              <a:pathLst>
                <a:path extrusionOk="0" h="3870" w="4233">
                  <a:moveTo>
                    <a:pt x="3727" y="1"/>
                  </a:moveTo>
                  <a:lnTo>
                    <a:pt x="0" y="3840"/>
                  </a:lnTo>
                  <a:lnTo>
                    <a:pt x="534" y="3870"/>
                  </a:lnTo>
                  <a:lnTo>
                    <a:pt x="4233" y="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3096650" y="3677300"/>
              <a:ext cx="104725" cy="96725"/>
            </a:xfrm>
            <a:custGeom>
              <a:rect b="b" l="l" r="r" t="t"/>
              <a:pathLst>
                <a:path extrusionOk="0" h="3869" w="4189">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3127500" y="3677200"/>
              <a:ext cx="103375" cy="96800"/>
            </a:xfrm>
            <a:custGeom>
              <a:rect b="b" l="l" r="r" t="t"/>
              <a:pathLst>
                <a:path extrusionOk="0" h="3872" w="4135">
                  <a:moveTo>
                    <a:pt x="3597" y="5"/>
                  </a:moveTo>
                  <a:lnTo>
                    <a:pt x="1" y="3870"/>
                  </a:lnTo>
                  <a:lnTo>
                    <a:pt x="568" y="3871"/>
                  </a:lnTo>
                  <a:lnTo>
                    <a:pt x="413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3158775" y="3677000"/>
              <a:ext cx="101675" cy="97075"/>
            </a:xfrm>
            <a:custGeom>
              <a:rect b="b" l="l" r="r" t="t"/>
              <a:pathLst>
                <a:path extrusionOk="0" h="3883" w="4067">
                  <a:moveTo>
                    <a:pt x="3529" y="4"/>
                  </a:moveTo>
                  <a:lnTo>
                    <a:pt x="1" y="3882"/>
                  </a:lnTo>
                  <a:lnTo>
                    <a:pt x="572" y="3883"/>
                  </a:lnTo>
                  <a:lnTo>
                    <a:pt x="40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3190225" y="3676400"/>
              <a:ext cx="100400" cy="97850"/>
            </a:xfrm>
            <a:custGeom>
              <a:rect b="b" l="l" r="r" t="t"/>
              <a:pathLst>
                <a:path extrusionOk="0" h="3914" w="4016">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3223025" y="3674725"/>
              <a:ext cx="98825" cy="98125"/>
            </a:xfrm>
            <a:custGeom>
              <a:rect b="b" l="l" r="r" t="t"/>
              <a:pathLst>
                <a:path extrusionOk="0" h="3925" w="3953">
                  <a:moveTo>
                    <a:pt x="3384" y="30"/>
                  </a:moveTo>
                  <a:lnTo>
                    <a:pt x="0" y="3924"/>
                  </a:lnTo>
                  <a:lnTo>
                    <a:pt x="604" y="3898"/>
                  </a:lnTo>
                  <a:lnTo>
                    <a:pt x="395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3256225" y="3673075"/>
              <a:ext cx="96975" cy="98275"/>
            </a:xfrm>
            <a:custGeom>
              <a:rect b="b" l="l" r="r" t="t"/>
              <a:pathLst>
                <a:path extrusionOk="0" h="3931" w="3879">
                  <a:moveTo>
                    <a:pt x="3308" y="29"/>
                  </a:moveTo>
                  <a:lnTo>
                    <a:pt x="0" y="3930"/>
                  </a:lnTo>
                  <a:lnTo>
                    <a:pt x="606" y="3904"/>
                  </a:lnTo>
                  <a:lnTo>
                    <a:pt x="387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3289575" y="3670900"/>
              <a:ext cx="95575" cy="98975"/>
            </a:xfrm>
            <a:custGeom>
              <a:rect b="b" l="l" r="r" t="t"/>
              <a:pathLst>
                <a:path extrusionOk="0" h="3959" w="3823">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3324300" y="3667750"/>
              <a:ext cx="93725" cy="99175"/>
            </a:xfrm>
            <a:custGeom>
              <a:rect b="b" l="l" r="r" t="t"/>
              <a:pathLst>
                <a:path extrusionOk="0" h="3967" w="3749">
                  <a:moveTo>
                    <a:pt x="3149" y="57"/>
                  </a:moveTo>
                  <a:lnTo>
                    <a:pt x="1" y="3966"/>
                  </a:lnTo>
                  <a:lnTo>
                    <a:pt x="637" y="3909"/>
                  </a:lnTo>
                  <a:lnTo>
                    <a:pt x="374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3359350" y="3664600"/>
              <a:ext cx="91675" cy="99200"/>
            </a:xfrm>
            <a:custGeom>
              <a:rect b="b" l="l" r="r" t="t"/>
              <a:pathLst>
                <a:path extrusionOk="0" h="3968" w="3667">
                  <a:moveTo>
                    <a:pt x="3066" y="58"/>
                  </a:moveTo>
                  <a:lnTo>
                    <a:pt x="0" y="3968"/>
                  </a:lnTo>
                  <a:lnTo>
                    <a:pt x="638" y="3912"/>
                  </a:lnTo>
                  <a:lnTo>
                    <a:pt x="366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3394550" y="3660850"/>
              <a:ext cx="90125" cy="99850"/>
            </a:xfrm>
            <a:custGeom>
              <a:rect b="b" l="l" r="r" t="t"/>
              <a:pathLst>
                <a:path extrusionOk="0" h="3994" w="3605">
                  <a:moveTo>
                    <a:pt x="2981" y="83"/>
                  </a:moveTo>
                  <a:lnTo>
                    <a:pt x="0" y="3994"/>
                  </a:lnTo>
                  <a:lnTo>
                    <a:pt x="662" y="3910"/>
                  </a:lnTo>
                  <a:lnTo>
                    <a:pt x="36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3431075" y="3656175"/>
              <a:ext cx="88050" cy="99875"/>
            </a:xfrm>
            <a:custGeom>
              <a:rect b="b" l="l" r="r" t="t"/>
              <a:pathLst>
                <a:path extrusionOk="0" h="3995" w="3522">
                  <a:moveTo>
                    <a:pt x="2895" y="86"/>
                  </a:moveTo>
                  <a:lnTo>
                    <a:pt x="1" y="3994"/>
                  </a:lnTo>
                  <a:lnTo>
                    <a:pt x="668" y="3909"/>
                  </a:lnTo>
                  <a:lnTo>
                    <a:pt x="352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3467825" y="3651550"/>
              <a:ext cx="85875" cy="99775"/>
            </a:xfrm>
            <a:custGeom>
              <a:rect b="b" l="l" r="r" t="t"/>
              <a:pathLst>
                <a:path extrusionOk="0" h="3991" w="3435">
                  <a:moveTo>
                    <a:pt x="2805" y="85"/>
                  </a:moveTo>
                  <a:lnTo>
                    <a:pt x="1" y="3991"/>
                  </a:lnTo>
                  <a:lnTo>
                    <a:pt x="672" y="3904"/>
                  </a:lnTo>
                  <a:lnTo>
                    <a:pt x="343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3504825" y="3646150"/>
              <a:ext cx="84125" cy="100325"/>
            </a:xfrm>
            <a:custGeom>
              <a:rect b="b" l="l" r="r" t="t"/>
              <a:pathLst>
                <a:path extrusionOk="0" h="4013" w="3365">
                  <a:moveTo>
                    <a:pt x="2714" y="112"/>
                  </a:moveTo>
                  <a:lnTo>
                    <a:pt x="0" y="4013"/>
                  </a:lnTo>
                  <a:lnTo>
                    <a:pt x="694" y="3898"/>
                  </a:lnTo>
                  <a:lnTo>
                    <a:pt x="33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3543025" y="3640000"/>
              <a:ext cx="81850" cy="100150"/>
            </a:xfrm>
            <a:custGeom>
              <a:rect b="b" l="l" r="r" t="t"/>
              <a:pathLst>
                <a:path extrusionOk="0" h="4006" w="3274">
                  <a:moveTo>
                    <a:pt x="2620" y="112"/>
                  </a:moveTo>
                  <a:lnTo>
                    <a:pt x="0" y="4005"/>
                  </a:lnTo>
                  <a:lnTo>
                    <a:pt x="698" y="3890"/>
                  </a:lnTo>
                  <a:lnTo>
                    <a:pt x="327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3581400" y="3633850"/>
              <a:ext cx="79500" cy="99950"/>
            </a:xfrm>
            <a:custGeom>
              <a:rect b="b" l="l" r="r" t="t"/>
              <a:pathLst>
                <a:path extrusionOk="0" h="3998" w="3180">
                  <a:moveTo>
                    <a:pt x="2525" y="113"/>
                  </a:moveTo>
                  <a:lnTo>
                    <a:pt x="1" y="3997"/>
                  </a:lnTo>
                  <a:lnTo>
                    <a:pt x="701" y="3882"/>
                  </a:lnTo>
                  <a:lnTo>
                    <a:pt x="3180"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3620100" y="3626775"/>
              <a:ext cx="77600" cy="100375"/>
            </a:xfrm>
            <a:custGeom>
              <a:rect b="b" l="l" r="r" t="t"/>
              <a:pathLst>
                <a:path extrusionOk="0" h="4015" w="3104">
                  <a:moveTo>
                    <a:pt x="2427" y="140"/>
                  </a:moveTo>
                  <a:lnTo>
                    <a:pt x="1" y="4015"/>
                  </a:lnTo>
                  <a:lnTo>
                    <a:pt x="722" y="3870"/>
                  </a:lnTo>
                  <a:lnTo>
                    <a:pt x="31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3659800" y="3619125"/>
              <a:ext cx="75150" cy="100050"/>
            </a:xfrm>
            <a:custGeom>
              <a:rect b="b" l="l" r="r" t="t"/>
              <a:pathLst>
                <a:path extrusionOk="0" h="4002" w="3006">
                  <a:moveTo>
                    <a:pt x="2328" y="139"/>
                  </a:moveTo>
                  <a:lnTo>
                    <a:pt x="1" y="4002"/>
                  </a:lnTo>
                  <a:lnTo>
                    <a:pt x="725" y="3857"/>
                  </a:lnTo>
                  <a:lnTo>
                    <a:pt x="30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8"/>
            <p:cNvSpPr/>
            <p:nvPr/>
          </p:nvSpPr>
          <p:spPr>
            <a:xfrm>
              <a:off x="3699675" y="3611475"/>
              <a:ext cx="72650" cy="99725"/>
            </a:xfrm>
            <a:custGeom>
              <a:rect b="b" l="l" r="r" t="t"/>
              <a:pathLst>
                <a:path extrusionOk="0" h="3989" w="2906">
                  <a:moveTo>
                    <a:pt x="2225" y="140"/>
                  </a:moveTo>
                  <a:lnTo>
                    <a:pt x="0" y="3989"/>
                  </a:lnTo>
                  <a:lnTo>
                    <a:pt x="728" y="3842"/>
                  </a:lnTo>
                  <a:lnTo>
                    <a:pt x="290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3739975" y="3602725"/>
              <a:ext cx="70500" cy="99975"/>
            </a:xfrm>
            <a:custGeom>
              <a:rect b="b" l="l" r="r" t="t"/>
              <a:pathLst>
                <a:path extrusionOk="0" h="3999" w="2820">
                  <a:moveTo>
                    <a:pt x="2121" y="167"/>
                  </a:moveTo>
                  <a:lnTo>
                    <a:pt x="0" y="3999"/>
                  </a:lnTo>
                  <a:lnTo>
                    <a:pt x="746" y="3825"/>
                  </a:lnTo>
                  <a:lnTo>
                    <a:pt x="28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3781025" y="3593575"/>
              <a:ext cx="67950" cy="99550"/>
            </a:xfrm>
            <a:custGeom>
              <a:rect b="b" l="l" r="r" t="t"/>
              <a:pathLst>
                <a:path extrusionOk="0" h="3982" w="2718">
                  <a:moveTo>
                    <a:pt x="2017" y="167"/>
                  </a:moveTo>
                  <a:lnTo>
                    <a:pt x="0" y="3981"/>
                  </a:lnTo>
                  <a:lnTo>
                    <a:pt x="748" y="3808"/>
                  </a:lnTo>
                  <a:lnTo>
                    <a:pt x="2717"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3822225" y="3584450"/>
              <a:ext cx="65300" cy="99075"/>
            </a:xfrm>
            <a:custGeom>
              <a:rect b="b" l="l" r="r" t="t"/>
              <a:pathLst>
                <a:path extrusionOk="0" h="3963" w="2612">
                  <a:moveTo>
                    <a:pt x="1909" y="167"/>
                  </a:moveTo>
                  <a:lnTo>
                    <a:pt x="0" y="3962"/>
                  </a:lnTo>
                  <a:lnTo>
                    <a:pt x="751" y="3787"/>
                  </a:lnTo>
                  <a:lnTo>
                    <a:pt x="26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3863900" y="3574000"/>
              <a:ext cx="63025" cy="99200"/>
            </a:xfrm>
            <a:custGeom>
              <a:rect b="b" l="l" r="r" t="t"/>
              <a:pathLst>
                <a:path extrusionOk="0" h="3968" w="2521">
                  <a:moveTo>
                    <a:pt x="1802" y="193"/>
                  </a:moveTo>
                  <a:lnTo>
                    <a:pt x="0" y="3967"/>
                  </a:lnTo>
                  <a:lnTo>
                    <a:pt x="768" y="3764"/>
                  </a:lnTo>
                  <a:lnTo>
                    <a:pt x="252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3906150" y="3563375"/>
              <a:ext cx="60300" cy="98625"/>
            </a:xfrm>
            <a:custGeom>
              <a:rect b="b" l="l" r="r" t="t"/>
              <a:pathLst>
                <a:path extrusionOk="0" h="3945" w="2412">
                  <a:moveTo>
                    <a:pt x="1692" y="194"/>
                  </a:moveTo>
                  <a:lnTo>
                    <a:pt x="0" y="3945"/>
                  </a:lnTo>
                  <a:lnTo>
                    <a:pt x="770" y="3741"/>
                  </a:lnTo>
                  <a:lnTo>
                    <a:pt x="24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3948525" y="3552700"/>
              <a:ext cx="57600" cy="98100"/>
            </a:xfrm>
            <a:custGeom>
              <a:rect b="b" l="l" r="r" t="t"/>
              <a:pathLst>
                <a:path extrusionOk="0" h="3924" w="2304">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3991425" y="3540650"/>
              <a:ext cx="55100" cy="98000"/>
            </a:xfrm>
            <a:custGeom>
              <a:rect b="b" l="l" r="r" t="t"/>
              <a:pathLst>
                <a:path extrusionOk="0" h="3920" w="2204">
                  <a:moveTo>
                    <a:pt x="1469" y="219"/>
                  </a:moveTo>
                  <a:lnTo>
                    <a:pt x="0" y="3920"/>
                  </a:lnTo>
                  <a:lnTo>
                    <a:pt x="787" y="3688"/>
                  </a:lnTo>
                  <a:lnTo>
                    <a:pt x="22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4034700" y="3528600"/>
              <a:ext cx="52275" cy="97300"/>
            </a:xfrm>
            <a:custGeom>
              <a:rect b="b" l="l" r="r" t="t"/>
              <a:pathLst>
                <a:path extrusionOk="0" h="3892" w="2091">
                  <a:moveTo>
                    <a:pt x="1355" y="220"/>
                  </a:moveTo>
                  <a:lnTo>
                    <a:pt x="0" y="3892"/>
                  </a:lnTo>
                  <a:lnTo>
                    <a:pt x="789" y="3659"/>
                  </a:lnTo>
                  <a:lnTo>
                    <a:pt x="209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4078100" y="3516225"/>
              <a:ext cx="49575" cy="96900"/>
            </a:xfrm>
            <a:custGeom>
              <a:rect b="b" l="l" r="r" t="t"/>
              <a:pathLst>
                <a:path extrusionOk="0" h="3876" w="1983">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4122025" y="3502775"/>
              <a:ext cx="46800" cy="96425"/>
            </a:xfrm>
            <a:custGeom>
              <a:rect b="b" l="l" r="r" t="t"/>
              <a:pathLst>
                <a:path extrusionOk="0" h="3857" w="1872">
                  <a:moveTo>
                    <a:pt x="1123" y="246"/>
                  </a:moveTo>
                  <a:lnTo>
                    <a:pt x="1" y="3856"/>
                  </a:lnTo>
                  <a:lnTo>
                    <a:pt x="802" y="3596"/>
                  </a:lnTo>
                  <a:lnTo>
                    <a:pt x="187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4166175" y="3489350"/>
              <a:ext cx="43900" cy="95550"/>
            </a:xfrm>
            <a:custGeom>
              <a:rect b="b" l="l" r="r" t="t"/>
              <a:pathLst>
                <a:path extrusionOk="0" h="3822" w="1756">
                  <a:moveTo>
                    <a:pt x="1" y="3821"/>
                  </a:moveTo>
                  <a:lnTo>
                    <a:pt x="804" y="3561"/>
                  </a:lnTo>
                  <a:lnTo>
                    <a:pt x="1756" y="1"/>
                  </a:lnTo>
                  <a:lnTo>
                    <a:pt x="1005" y="2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4210425" y="3475350"/>
              <a:ext cx="41150" cy="95225"/>
            </a:xfrm>
            <a:custGeom>
              <a:rect b="b" l="l" r="r" t="t"/>
              <a:pathLst>
                <a:path extrusionOk="0" h="3809" w="1646">
                  <a:moveTo>
                    <a:pt x="1" y="3808"/>
                  </a:moveTo>
                  <a:lnTo>
                    <a:pt x="813" y="3524"/>
                  </a:lnTo>
                  <a:lnTo>
                    <a:pt x="1646" y="0"/>
                  </a:lnTo>
                  <a:lnTo>
                    <a:pt x="887" y="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4326475" y="3436750"/>
              <a:ext cx="33550" cy="93050"/>
            </a:xfrm>
            <a:custGeom>
              <a:rect b="b" l="l" r="r" t="t"/>
              <a:pathLst>
                <a:path extrusionOk="0" h="3722" w="1342">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p:nvPr/>
          </p:nvSpPr>
          <p:spPr>
            <a:xfrm>
              <a:off x="4371625" y="3420650"/>
              <a:ext cx="30600" cy="92325"/>
            </a:xfrm>
            <a:custGeom>
              <a:rect b="b" l="l" r="r" t="t"/>
              <a:pathLst>
                <a:path extrusionOk="0" h="3693" w="1224">
                  <a:moveTo>
                    <a:pt x="1" y="3692"/>
                  </a:moveTo>
                  <a:lnTo>
                    <a:pt x="823" y="3381"/>
                  </a:lnTo>
                  <a:lnTo>
                    <a:pt x="1223" y="0"/>
                  </a:lnTo>
                  <a:lnTo>
                    <a:pt x="456" y="29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8"/>
            <p:cNvSpPr/>
            <p:nvPr/>
          </p:nvSpPr>
          <p:spPr>
            <a:xfrm>
              <a:off x="4416900" y="3404525"/>
              <a:ext cx="27600" cy="91275"/>
            </a:xfrm>
            <a:custGeom>
              <a:rect b="b" l="l" r="r" t="t"/>
              <a:pathLst>
                <a:path extrusionOk="0" h="3651" w="1104">
                  <a:moveTo>
                    <a:pt x="825" y="3338"/>
                  </a:moveTo>
                  <a:lnTo>
                    <a:pt x="1103" y="1"/>
                  </a:lnTo>
                  <a:lnTo>
                    <a:pt x="334" y="293"/>
                  </a:lnTo>
                  <a:lnTo>
                    <a:pt x="1" y="36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p:nvPr/>
          </p:nvSpPr>
          <p:spPr>
            <a:xfrm>
              <a:off x="4462275" y="3387950"/>
              <a:ext cx="24575" cy="90625"/>
            </a:xfrm>
            <a:custGeom>
              <a:rect b="b" l="l" r="r" t="t"/>
              <a:pathLst>
                <a:path extrusionOk="0" h="3625" w="983">
                  <a:moveTo>
                    <a:pt x="0" y="3625"/>
                  </a:moveTo>
                  <a:lnTo>
                    <a:pt x="828" y="3291"/>
                  </a:lnTo>
                  <a:lnTo>
                    <a:pt x="983" y="0"/>
                  </a:lnTo>
                  <a:lnTo>
                    <a:pt x="212" y="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p:nvPr/>
          </p:nvSpPr>
          <p:spPr>
            <a:xfrm>
              <a:off x="4507825" y="3370600"/>
              <a:ext cx="21525" cy="89525"/>
            </a:xfrm>
            <a:custGeom>
              <a:rect b="b" l="l" r="r" t="t"/>
              <a:pathLst>
                <a:path extrusionOk="0" h="3581" w="861">
                  <a:moveTo>
                    <a:pt x="829" y="3244"/>
                  </a:moveTo>
                  <a:lnTo>
                    <a:pt x="861" y="0"/>
                  </a:lnTo>
                  <a:lnTo>
                    <a:pt x="88" y="315"/>
                  </a:lnTo>
                  <a:lnTo>
                    <a:pt x="0" y="358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8"/>
            <p:cNvSpPr/>
            <p:nvPr/>
          </p:nvSpPr>
          <p:spPr>
            <a:xfrm>
              <a:off x="4552550" y="3353250"/>
              <a:ext cx="21625" cy="88350"/>
            </a:xfrm>
            <a:custGeom>
              <a:rect b="b" l="l" r="r" t="t"/>
              <a:pathLst>
                <a:path extrusionOk="0" h="3534" w="865">
                  <a:moveTo>
                    <a:pt x="35" y="3533"/>
                  </a:moveTo>
                  <a:lnTo>
                    <a:pt x="865" y="3196"/>
                  </a:lnTo>
                  <a:lnTo>
                    <a:pt x="773" y="0"/>
                  </a:lnTo>
                  <a:lnTo>
                    <a:pt x="0" y="31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8"/>
            <p:cNvSpPr/>
            <p:nvPr/>
          </p:nvSpPr>
          <p:spPr>
            <a:xfrm>
              <a:off x="4595125" y="3335175"/>
              <a:ext cx="24700" cy="87675"/>
            </a:xfrm>
            <a:custGeom>
              <a:rect b="b" l="l" r="r" t="t"/>
              <a:pathLst>
                <a:path extrusionOk="0" h="3507" w="988">
                  <a:moveTo>
                    <a:pt x="158" y="3507"/>
                  </a:moveTo>
                  <a:lnTo>
                    <a:pt x="988" y="3146"/>
                  </a:lnTo>
                  <a:lnTo>
                    <a:pt x="774" y="1"/>
                  </a:lnTo>
                  <a:lnTo>
                    <a:pt x="0"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p:nvPr/>
          </p:nvSpPr>
          <p:spPr>
            <a:xfrm>
              <a:off x="4637675" y="3316650"/>
              <a:ext cx="27875" cy="86400"/>
            </a:xfrm>
            <a:custGeom>
              <a:rect b="b" l="l" r="r" t="t"/>
              <a:pathLst>
                <a:path extrusionOk="0" h="3456" w="1115">
                  <a:moveTo>
                    <a:pt x="283" y="3456"/>
                  </a:moveTo>
                  <a:lnTo>
                    <a:pt x="1114" y="3094"/>
                  </a:lnTo>
                  <a:lnTo>
                    <a:pt x="776" y="1"/>
                  </a:lnTo>
                  <a:lnTo>
                    <a:pt x="1" y="3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4680325" y="3298150"/>
              <a:ext cx="30975" cy="85050"/>
            </a:xfrm>
            <a:custGeom>
              <a:rect b="b" l="l" r="r" t="t"/>
              <a:pathLst>
                <a:path extrusionOk="0" h="3402" w="1239">
                  <a:moveTo>
                    <a:pt x="406" y="3402"/>
                  </a:moveTo>
                  <a:lnTo>
                    <a:pt x="1238" y="3042"/>
                  </a:lnTo>
                  <a:lnTo>
                    <a:pt x="776" y="0"/>
                  </a:lnTo>
                  <a:lnTo>
                    <a:pt x="1" y="3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4722925" y="3278725"/>
              <a:ext cx="34025" cy="84225"/>
            </a:xfrm>
            <a:custGeom>
              <a:rect b="b" l="l" r="r" t="t"/>
              <a:pathLst>
                <a:path extrusionOk="0" h="3369" w="1361">
                  <a:moveTo>
                    <a:pt x="530" y="3369"/>
                  </a:moveTo>
                  <a:lnTo>
                    <a:pt x="1360" y="2987"/>
                  </a:lnTo>
                  <a:lnTo>
                    <a:pt x="775" y="0"/>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8"/>
            <p:cNvSpPr/>
            <p:nvPr/>
          </p:nvSpPr>
          <p:spPr>
            <a:xfrm>
              <a:off x="4765475" y="3259075"/>
              <a:ext cx="37100" cy="82850"/>
            </a:xfrm>
            <a:custGeom>
              <a:rect b="b" l="l" r="r" t="t"/>
              <a:pathLst>
                <a:path extrusionOk="0" h="3314" w="1484">
                  <a:moveTo>
                    <a:pt x="653" y="3313"/>
                  </a:moveTo>
                  <a:lnTo>
                    <a:pt x="1483" y="2931"/>
                  </a:lnTo>
                  <a:lnTo>
                    <a:pt x="775" y="1"/>
                  </a:lnTo>
                  <a:lnTo>
                    <a:pt x="1" y="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8"/>
            <p:cNvSpPr/>
            <p:nvPr/>
          </p:nvSpPr>
          <p:spPr>
            <a:xfrm>
              <a:off x="4808050" y="3239425"/>
              <a:ext cx="40200" cy="81475"/>
            </a:xfrm>
            <a:custGeom>
              <a:rect b="b" l="l" r="r" t="t"/>
              <a:pathLst>
                <a:path extrusionOk="0" h="3259" w="1608">
                  <a:moveTo>
                    <a:pt x="776" y="3258"/>
                  </a:moveTo>
                  <a:lnTo>
                    <a:pt x="1607" y="2875"/>
                  </a:lnTo>
                  <a:lnTo>
                    <a:pt x="774" y="1"/>
                  </a:lnTo>
                  <a:lnTo>
                    <a:pt x="0" y="3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4850475" y="3218750"/>
              <a:ext cx="43125" cy="80475"/>
            </a:xfrm>
            <a:custGeom>
              <a:rect b="b" l="l" r="r" t="t"/>
              <a:pathLst>
                <a:path extrusionOk="0" h="3219" w="1725">
                  <a:moveTo>
                    <a:pt x="1" y="376"/>
                  </a:moveTo>
                  <a:lnTo>
                    <a:pt x="900" y="3218"/>
                  </a:lnTo>
                  <a:lnTo>
                    <a:pt x="1725" y="2816"/>
                  </a:lnTo>
                  <a:lnTo>
                    <a:pt x="77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4892800" y="3198100"/>
              <a:ext cx="46200" cy="78975"/>
            </a:xfrm>
            <a:custGeom>
              <a:rect b="b" l="l" r="r" t="t"/>
              <a:pathLst>
                <a:path extrusionOk="0" h="3159" w="1848">
                  <a:moveTo>
                    <a:pt x="1847" y="2755"/>
                  </a:moveTo>
                  <a:lnTo>
                    <a:pt x="769" y="1"/>
                  </a:lnTo>
                  <a:lnTo>
                    <a:pt x="0" y="375"/>
                  </a:lnTo>
                  <a:lnTo>
                    <a:pt x="1023" y="31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8"/>
            <p:cNvSpPr/>
            <p:nvPr/>
          </p:nvSpPr>
          <p:spPr>
            <a:xfrm>
              <a:off x="4935125" y="3177225"/>
              <a:ext cx="49175" cy="77700"/>
            </a:xfrm>
            <a:custGeom>
              <a:rect b="b" l="l" r="r" t="t"/>
              <a:pathLst>
                <a:path extrusionOk="0" h="3108" w="1967">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4977125" y="3155575"/>
              <a:ext cx="52125" cy="76375"/>
            </a:xfrm>
            <a:custGeom>
              <a:rect b="b" l="l" r="r" t="t"/>
              <a:pathLst>
                <a:path extrusionOk="0" h="3055" w="2085">
                  <a:moveTo>
                    <a:pt x="2084" y="2634"/>
                  </a:moveTo>
                  <a:lnTo>
                    <a:pt x="762" y="1"/>
                  </a:lnTo>
                  <a:lnTo>
                    <a:pt x="0" y="394"/>
                  </a:lnTo>
                  <a:lnTo>
                    <a:pt x="1267" y="305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
            <p:cNvSpPr/>
            <p:nvPr/>
          </p:nvSpPr>
          <p:spPr>
            <a:xfrm>
              <a:off x="5019025" y="3133975"/>
              <a:ext cx="55150" cy="74825"/>
            </a:xfrm>
            <a:custGeom>
              <a:rect b="b" l="l" r="r" t="t"/>
              <a:pathLst>
                <a:path extrusionOk="0" h="2993" w="2206">
                  <a:moveTo>
                    <a:pt x="2206" y="2570"/>
                  </a:moveTo>
                  <a:lnTo>
                    <a:pt x="762" y="0"/>
                  </a:lnTo>
                  <a:lnTo>
                    <a:pt x="1" y="393"/>
                  </a:lnTo>
                  <a:lnTo>
                    <a:pt x="1389" y="29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8"/>
            <p:cNvSpPr/>
            <p:nvPr/>
          </p:nvSpPr>
          <p:spPr>
            <a:xfrm>
              <a:off x="5060950" y="3112000"/>
              <a:ext cx="57900" cy="73600"/>
            </a:xfrm>
            <a:custGeom>
              <a:rect b="b" l="l" r="r" t="t"/>
              <a:pathLst>
                <a:path extrusionOk="0" h="2944" w="2316">
                  <a:moveTo>
                    <a:pt x="2316" y="2505"/>
                  </a:moveTo>
                  <a:lnTo>
                    <a:pt x="752" y="0"/>
                  </a:lnTo>
                  <a:lnTo>
                    <a:pt x="0" y="409"/>
                  </a:lnTo>
                  <a:lnTo>
                    <a:pt x="1509" y="29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5102300" y="3089500"/>
              <a:ext cx="60900" cy="71975"/>
            </a:xfrm>
            <a:custGeom>
              <a:rect b="b" l="l" r="r" t="t"/>
              <a:pathLst>
                <a:path extrusionOk="0" h="2879" w="2436">
                  <a:moveTo>
                    <a:pt x="2435" y="2440"/>
                  </a:moveTo>
                  <a:lnTo>
                    <a:pt x="751" y="1"/>
                  </a:lnTo>
                  <a:lnTo>
                    <a:pt x="0" y="409"/>
                  </a:lnTo>
                  <a:lnTo>
                    <a:pt x="1630" y="28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5143625" y="3067050"/>
              <a:ext cx="63875" cy="70300"/>
            </a:xfrm>
            <a:custGeom>
              <a:rect b="b" l="l" r="r" t="t"/>
              <a:pathLst>
                <a:path extrusionOk="0" h="2812" w="2555">
                  <a:moveTo>
                    <a:pt x="2554" y="2373"/>
                  </a:moveTo>
                  <a:lnTo>
                    <a:pt x="752" y="0"/>
                  </a:lnTo>
                  <a:lnTo>
                    <a:pt x="1" y="408"/>
                  </a:lnTo>
                  <a:lnTo>
                    <a:pt x="1749" y="281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8"/>
            <p:cNvSpPr/>
            <p:nvPr/>
          </p:nvSpPr>
          <p:spPr>
            <a:xfrm>
              <a:off x="5184825" y="3044050"/>
              <a:ext cx="66500" cy="69025"/>
            </a:xfrm>
            <a:custGeom>
              <a:rect b="b" l="l" r="r" t="t"/>
              <a:pathLst>
                <a:path extrusionOk="0" h="2761" w="2660">
                  <a:moveTo>
                    <a:pt x="2660" y="2306"/>
                  </a:moveTo>
                  <a:lnTo>
                    <a:pt x="739" y="0"/>
                  </a:lnTo>
                  <a:lnTo>
                    <a:pt x="1" y="423"/>
                  </a:lnTo>
                  <a:lnTo>
                    <a:pt x="1868" y="27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8"/>
            <p:cNvSpPr/>
            <p:nvPr/>
          </p:nvSpPr>
          <p:spPr>
            <a:xfrm>
              <a:off x="5225425" y="3020800"/>
              <a:ext cx="69425" cy="67275"/>
            </a:xfrm>
            <a:custGeom>
              <a:rect b="b" l="l" r="r" t="t"/>
              <a:pathLst>
                <a:path extrusionOk="0" h="2691" w="2777">
                  <a:moveTo>
                    <a:pt x="2777" y="2237"/>
                  </a:moveTo>
                  <a:lnTo>
                    <a:pt x="739" y="0"/>
                  </a:lnTo>
                  <a:lnTo>
                    <a:pt x="1" y="422"/>
                  </a:lnTo>
                  <a:lnTo>
                    <a:pt x="1986" y="26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8"/>
            <p:cNvSpPr/>
            <p:nvPr/>
          </p:nvSpPr>
          <p:spPr>
            <a:xfrm>
              <a:off x="5266025" y="2997575"/>
              <a:ext cx="72325" cy="65550"/>
            </a:xfrm>
            <a:custGeom>
              <a:rect b="b" l="l" r="r" t="t"/>
              <a:pathLst>
                <a:path extrusionOk="0" h="2622" w="2893">
                  <a:moveTo>
                    <a:pt x="2892" y="2169"/>
                  </a:moveTo>
                  <a:lnTo>
                    <a:pt x="739" y="0"/>
                  </a:lnTo>
                  <a:lnTo>
                    <a:pt x="0" y="423"/>
                  </a:lnTo>
                  <a:lnTo>
                    <a:pt x="2101" y="262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5306275" y="2973700"/>
              <a:ext cx="74775" cy="64175"/>
            </a:xfrm>
            <a:custGeom>
              <a:rect b="b" l="l" r="r" t="t"/>
              <a:pathLst>
                <a:path extrusionOk="0" h="2567" w="2991">
                  <a:moveTo>
                    <a:pt x="2990" y="2099"/>
                  </a:moveTo>
                  <a:lnTo>
                    <a:pt x="723" y="0"/>
                  </a:lnTo>
                  <a:lnTo>
                    <a:pt x="1" y="436"/>
                  </a:lnTo>
                  <a:lnTo>
                    <a:pt x="2216" y="256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5346000" y="2949775"/>
              <a:ext cx="77600" cy="62375"/>
            </a:xfrm>
            <a:custGeom>
              <a:rect b="b" l="l" r="r" t="t"/>
              <a:pathLst>
                <a:path extrusionOk="0" h="2495" w="3104">
                  <a:moveTo>
                    <a:pt x="3103" y="2028"/>
                  </a:moveTo>
                  <a:lnTo>
                    <a:pt x="722" y="0"/>
                  </a:lnTo>
                  <a:lnTo>
                    <a:pt x="1" y="435"/>
                  </a:lnTo>
                  <a:lnTo>
                    <a:pt x="2330" y="249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8"/>
            <p:cNvSpPr/>
            <p:nvPr/>
          </p:nvSpPr>
          <p:spPr>
            <a:xfrm>
              <a:off x="5385675" y="2925850"/>
              <a:ext cx="80350" cy="60625"/>
            </a:xfrm>
            <a:custGeom>
              <a:rect b="b" l="l" r="r" t="t"/>
              <a:pathLst>
                <a:path extrusionOk="0" h="2425" w="3214">
                  <a:moveTo>
                    <a:pt x="3214" y="1956"/>
                  </a:moveTo>
                  <a:lnTo>
                    <a:pt x="720" y="1"/>
                  </a:lnTo>
                  <a:lnTo>
                    <a:pt x="1" y="436"/>
                  </a:lnTo>
                  <a:lnTo>
                    <a:pt x="2443" y="242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8"/>
            <p:cNvSpPr/>
            <p:nvPr/>
          </p:nvSpPr>
          <p:spPr>
            <a:xfrm>
              <a:off x="5424775" y="2901300"/>
              <a:ext cx="82700" cy="59075"/>
            </a:xfrm>
            <a:custGeom>
              <a:rect b="b" l="l" r="r" t="t"/>
              <a:pathLst>
                <a:path extrusionOk="0" h="2363" w="3308">
                  <a:moveTo>
                    <a:pt x="3307" y="1883"/>
                  </a:moveTo>
                  <a:lnTo>
                    <a:pt x="703" y="0"/>
                  </a:lnTo>
                  <a:lnTo>
                    <a:pt x="0" y="446"/>
                  </a:lnTo>
                  <a:lnTo>
                    <a:pt x="2554" y="23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5463425" y="2876775"/>
              <a:ext cx="85425" cy="57275"/>
            </a:xfrm>
            <a:custGeom>
              <a:rect b="b" l="l" r="r" t="t"/>
              <a:pathLst>
                <a:path extrusionOk="0" h="2291" w="3417">
                  <a:moveTo>
                    <a:pt x="3417" y="1812"/>
                  </a:moveTo>
                  <a:lnTo>
                    <a:pt x="703" y="1"/>
                  </a:lnTo>
                  <a:lnTo>
                    <a:pt x="0" y="446"/>
                  </a:lnTo>
                  <a:lnTo>
                    <a:pt x="2665" y="22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5502050" y="2852175"/>
              <a:ext cx="87825" cy="55575"/>
            </a:xfrm>
            <a:custGeom>
              <a:rect b="b" l="l" r="r" t="t"/>
              <a:pathLst>
                <a:path extrusionOk="0" h="2223" w="3513">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5539775" y="2827125"/>
              <a:ext cx="90225" cy="53850"/>
            </a:xfrm>
            <a:custGeom>
              <a:rect b="b" l="l" r="r" t="t"/>
              <a:pathLst>
                <a:path extrusionOk="0" h="2154" w="3609">
                  <a:moveTo>
                    <a:pt x="3608" y="1665"/>
                  </a:moveTo>
                  <a:lnTo>
                    <a:pt x="682" y="1"/>
                  </a:lnTo>
                  <a:lnTo>
                    <a:pt x="0" y="456"/>
                  </a:lnTo>
                  <a:lnTo>
                    <a:pt x="2879" y="215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5577225" y="2802175"/>
              <a:ext cx="92800" cy="51950"/>
            </a:xfrm>
            <a:custGeom>
              <a:rect b="b" l="l" r="r" t="t"/>
              <a:pathLst>
                <a:path extrusionOk="0" h="2078" w="3712">
                  <a:moveTo>
                    <a:pt x="3712" y="1590"/>
                  </a:moveTo>
                  <a:lnTo>
                    <a:pt x="681" y="1"/>
                  </a:lnTo>
                  <a:lnTo>
                    <a:pt x="1" y="453"/>
                  </a:lnTo>
                  <a:lnTo>
                    <a:pt x="2984" y="20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5614650" y="2777000"/>
              <a:ext cx="94800" cy="50325"/>
            </a:xfrm>
            <a:custGeom>
              <a:rect b="b" l="l" r="r" t="t"/>
              <a:pathLst>
                <a:path extrusionOk="0" h="2013" w="3792">
                  <a:moveTo>
                    <a:pt x="3791" y="1515"/>
                  </a:moveTo>
                  <a:lnTo>
                    <a:pt x="657" y="1"/>
                  </a:lnTo>
                  <a:lnTo>
                    <a:pt x="0" y="463"/>
                  </a:lnTo>
                  <a:lnTo>
                    <a:pt x="3088" y="20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650800" y="2751575"/>
              <a:ext cx="97300" cy="48425"/>
            </a:xfrm>
            <a:custGeom>
              <a:rect b="b" l="l" r="r" t="t"/>
              <a:pathLst>
                <a:path extrusionOk="0" h="1937" w="3892">
                  <a:moveTo>
                    <a:pt x="3891" y="1440"/>
                  </a:moveTo>
                  <a:lnTo>
                    <a:pt x="657" y="1"/>
                  </a:lnTo>
                  <a:lnTo>
                    <a:pt x="0" y="463"/>
                  </a:lnTo>
                  <a:lnTo>
                    <a:pt x="3190" y="193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686900" y="2726250"/>
              <a:ext cx="99750" cy="46500"/>
            </a:xfrm>
            <a:custGeom>
              <a:rect b="b" l="l" r="r" t="t"/>
              <a:pathLst>
                <a:path extrusionOk="0" h="1860" w="3990">
                  <a:moveTo>
                    <a:pt x="3990" y="1365"/>
                  </a:moveTo>
                  <a:lnTo>
                    <a:pt x="656" y="0"/>
                  </a:lnTo>
                  <a:lnTo>
                    <a:pt x="1" y="461"/>
                  </a:lnTo>
                  <a:lnTo>
                    <a:pt x="3290" y="185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5722725" y="2700650"/>
              <a:ext cx="101550" cy="44825"/>
            </a:xfrm>
            <a:custGeom>
              <a:rect b="b" l="l" r="r" t="t"/>
              <a:pathLst>
                <a:path extrusionOk="0" h="1793" w="4062">
                  <a:moveTo>
                    <a:pt x="4062" y="1290"/>
                  </a:moveTo>
                  <a:lnTo>
                    <a:pt x="631" y="1"/>
                  </a:lnTo>
                  <a:lnTo>
                    <a:pt x="0" y="469"/>
                  </a:lnTo>
                  <a:lnTo>
                    <a:pt x="3387" y="17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5757375" y="2675000"/>
              <a:ext cx="103925" cy="42850"/>
            </a:xfrm>
            <a:custGeom>
              <a:rect b="b" l="l" r="r" t="t"/>
              <a:pathLst>
                <a:path extrusionOk="0" h="1714" w="4157">
                  <a:moveTo>
                    <a:pt x="4156" y="1213"/>
                  </a:moveTo>
                  <a:lnTo>
                    <a:pt x="631" y="0"/>
                  </a:lnTo>
                  <a:lnTo>
                    <a:pt x="1" y="467"/>
                  </a:lnTo>
                  <a:lnTo>
                    <a:pt x="3483" y="17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792000" y="2649400"/>
              <a:ext cx="106200" cy="40950"/>
            </a:xfrm>
            <a:custGeom>
              <a:rect b="b" l="l" r="r" t="t"/>
              <a:pathLst>
                <a:path extrusionOk="0" h="1638" w="4248">
                  <a:moveTo>
                    <a:pt x="4248" y="1138"/>
                  </a:moveTo>
                  <a:lnTo>
                    <a:pt x="629" y="1"/>
                  </a:lnTo>
                  <a:lnTo>
                    <a:pt x="1" y="465"/>
                  </a:lnTo>
                  <a:lnTo>
                    <a:pt x="3577" y="163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826050" y="2623550"/>
              <a:ext cx="107800" cy="39175"/>
            </a:xfrm>
            <a:custGeom>
              <a:rect b="b" l="l" r="r" t="t"/>
              <a:pathLst>
                <a:path extrusionOk="0" h="1567" w="4312">
                  <a:moveTo>
                    <a:pt x="4312" y="1061"/>
                  </a:moveTo>
                  <a:lnTo>
                    <a:pt x="602" y="0"/>
                  </a:lnTo>
                  <a:lnTo>
                    <a:pt x="0" y="471"/>
                  </a:lnTo>
                  <a:lnTo>
                    <a:pt x="3669" y="156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5859100" y="2597700"/>
              <a:ext cx="109975" cy="37250"/>
            </a:xfrm>
            <a:custGeom>
              <a:rect b="b" l="l" r="r" t="t"/>
              <a:pathLst>
                <a:path extrusionOk="0" h="1490" w="4399">
                  <a:moveTo>
                    <a:pt x="4399" y="985"/>
                  </a:moveTo>
                  <a:lnTo>
                    <a:pt x="601" y="0"/>
                  </a:lnTo>
                  <a:lnTo>
                    <a:pt x="1" y="470"/>
                  </a:lnTo>
                  <a:lnTo>
                    <a:pt x="3758" y="148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5892100" y="2571950"/>
              <a:ext cx="112125" cy="35300"/>
            </a:xfrm>
            <a:custGeom>
              <a:rect b="b" l="l" r="r" t="t"/>
              <a:pathLst>
                <a:path extrusionOk="0" h="1412" w="4485">
                  <a:moveTo>
                    <a:pt x="4484" y="909"/>
                  </a:moveTo>
                  <a:lnTo>
                    <a:pt x="600" y="0"/>
                  </a:lnTo>
                  <a:lnTo>
                    <a:pt x="0" y="468"/>
                  </a:lnTo>
                  <a:lnTo>
                    <a:pt x="3846" y="14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5911425" y="2556575"/>
              <a:ext cx="112625" cy="34325"/>
            </a:xfrm>
            <a:custGeom>
              <a:rect b="b" l="l" r="r" t="t"/>
              <a:pathLst>
                <a:path extrusionOk="0" h="1373" w="4505">
                  <a:moveTo>
                    <a:pt x="4504" y="865"/>
                  </a:moveTo>
                  <a:lnTo>
                    <a:pt x="571" y="0"/>
                  </a:lnTo>
                  <a:lnTo>
                    <a:pt x="0" y="473"/>
                  </a:lnTo>
                  <a:lnTo>
                    <a:pt x="3896" y="137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942775" y="2530625"/>
              <a:ext cx="114675" cy="32375"/>
            </a:xfrm>
            <a:custGeom>
              <a:rect b="b" l="l" r="r" t="t"/>
              <a:pathLst>
                <a:path extrusionOk="0" h="1295" w="4587">
                  <a:moveTo>
                    <a:pt x="4587" y="789"/>
                  </a:moveTo>
                  <a:lnTo>
                    <a:pt x="570" y="0"/>
                  </a:lnTo>
                  <a:lnTo>
                    <a:pt x="1" y="472"/>
                  </a:lnTo>
                  <a:lnTo>
                    <a:pt x="3980" y="12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974075" y="2504750"/>
              <a:ext cx="116650" cy="30475"/>
            </a:xfrm>
            <a:custGeom>
              <a:rect b="b" l="l" r="r" t="t"/>
              <a:pathLst>
                <a:path extrusionOk="0" h="1219" w="4666">
                  <a:moveTo>
                    <a:pt x="1" y="471"/>
                  </a:moveTo>
                  <a:lnTo>
                    <a:pt x="4061" y="1218"/>
                  </a:lnTo>
                  <a:lnTo>
                    <a:pt x="4666" y="715"/>
                  </a:lnTo>
                  <a:lnTo>
                    <a:pt x="5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6004875" y="2478825"/>
              <a:ext cx="117850" cy="28650"/>
            </a:xfrm>
            <a:custGeom>
              <a:rect b="b" l="l" r="r" t="t"/>
              <a:pathLst>
                <a:path extrusionOk="0" h="1146" w="4714">
                  <a:moveTo>
                    <a:pt x="1" y="474"/>
                  </a:moveTo>
                  <a:lnTo>
                    <a:pt x="4141" y="1145"/>
                  </a:lnTo>
                  <a:lnTo>
                    <a:pt x="4713" y="639"/>
                  </a:lnTo>
                  <a:lnTo>
                    <a:pt x="53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6034425" y="2452925"/>
              <a:ext cx="119675" cy="26725"/>
            </a:xfrm>
            <a:custGeom>
              <a:rect b="b" l="l" r="r" t="t"/>
              <a:pathLst>
                <a:path extrusionOk="0" h="1069" w="4787">
                  <a:moveTo>
                    <a:pt x="0" y="471"/>
                  </a:moveTo>
                  <a:lnTo>
                    <a:pt x="4217" y="1068"/>
                  </a:lnTo>
                  <a:lnTo>
                    <a:pt x="4787" y="564"/>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6063875" y="2427125"/>
              <a:ext cx="121500" cy="24800"/>
            </a:xfrm>
            <a:custGeom>
              <a:rect b="b" l="l" r="r" t="t"/>
              <a:pathLst>
                <a:path extrusionOk="0" h="992" w="4860">
                  <a:moveTo>
                    <a:pt x="1" y="469"/>
                  </a:moveTo>
                  <a:lnTo>
                    <a:pt x="4291" y="991"/>
                  </a:lnTo>
                  <a:lnTo>
                    <a:pt x="4860" y="489"/>
                  </a:lnTo>
                  <a:lnTo>
                    <a:pt x="53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6092600" y="2401275"/>
              <a:ext cx="122425" cy="22975"/>
            </a:xfrm>
            <a:custGeom>
              <a:rect b="b" l="l" r="r" t="t"/>
              <a:pathLst>
                <a:path extrusionOk="0" h="919" w="4897">
                  <a:moveTo>
                    <a:pt x="1" y="470"/>
                  </a:moveTo>
                  <a:lnTo>
                    <a:pt x="4364" y="919"/>
                  </a:lnTo>
                  <a:lnTo>
                    <a:pt x="4896" y="415"/>
                  </a:lnTo>
                  <a:lnTo>
                    <a:pt x="503"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6120200" y="2375500"/>
              <a:ext cx="124100" cy="21075"/>
            </a:xfrm>
            <a:custGeom>
              <a:rect b="b" l="l" r="r" t="t"/>
              <a:pathLst>
                <a:path extrusionOk="0" h="843" w="4964">
                  <a:moveTo>
                    <a:pt x="4963" y="342"/>
                  </a:moveTo>
                  <a:lnTo>
                    <a:pt x="502" y="0"/>
                  </a:lnTo>
                  <a:lnTo>
                    <a:pt x="0" y="468"/>
                  </a:lnTo>
                  <a:lnTo>
                    <a:pt x="4432" y="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6147725" y="2349825"/>
              <a:ext cx="115425" cy="19225"/>
            </a:xfrm>
            <a:custGeom>
              <a:rect b="b" l="l" r="r" t="t"/>
              <a:pathLst>
                <a:path extrusionOk="0" h="769" w="4617">
                  <a:moveTo>
                    <a:pt x="1" y="467"/>
                  </a:moveTo>
                  <a:lnTo>
                    <a:pt x="4499" y="768"/>
                  </a:lnTo>
                  <a:lnTo>
                    <a:pt x="4616" y="658"/>
                  </a:lnTo>
                  <a:lnTo>
                    <a:pt x="4616" y="245"/>
                  </a:lnTo>
                  <a:lnTo>
                    <a:pt x="50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6174300" y="2324200"/>
              <a:ext cx="88850" cy="16100"/>
            </a:xfrm>
            <a:custGeom>
              <a:rect b="b" l="l" r="r" t="t"/>
              <a:pathLst>
                <a:path extrusionOk="0" h="644" w="3554">
                  <a:moveTo>
                    <a:pt x="0" y="465"/>
                  </a:moveTo>
                  <a:lnTo>
                    <a:pt x="3553" y="643"/>
                  </a:lnTo>
                  <a:lnTo>
                    <a:pt x="3553" y="132"/>
                  </a:lnTo>
                  <a:lnTo>
                    <a:pt x="46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6199875" y="2298650"/>
              <a:ext cx="63275" cy="13775"/>
            </a:xfrm>
            <a:custGeom>
              <a:rect b="b" l="l" r="r" t="t"/>
              <a:pathLst>
                <a:path extrusionOk="0" h="551" w="2531">
                  <a:moveTo>
                    <a:pt x="1" y="464"/>
                  </a:moveTo>
                  <a:lnTo>
                    <a:pt x="2530" y="550"/>
                  </a:lnTo>
                  <a:lnTo>
                    <a:pt x="2530" y="55"/>
                  </a:lnTo>
                  <a:lnTo>
                    <a:pt x="46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6225425" y="2273225"/>
              <a:ext cx="37725" cy="12250"/>
            </a:xfrm>
            <a:custGeom>
              <a:rect b="b" l="l" r="r" t="t"/>
              <a:pathLst>
                <a:path extrusionOk="0" h="490" w="1509">
                  <a:moveTo>
                    <a:pt x="0" y="463"/>
                  </a:moveTo>
                  <a:lnTo>
                    <a:pt x="1508" y="490"/>
                  </a:lnTo>
                  <a:lnTo>
                    <a:pt x="1508" y="13"/>
                  </a:lnTo>
                  <a:lnTo>
                    <a:pt x="46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6249775" y="2247900"/>
              <a:ext cx="13375" cy="11575"/>
            </a:xfrm>
            <a:custGeom>
              <a:rect b="b" l="l" r="r" t="t"/>
              <a:pathLst>
                <a:path extrusionOk="0" h="463" w="535">
                  <a:moveTo>
                    <a:pt x="0" y="460"/>
                  </a:moveTo>
                  <a:lnTo>
                    <a:pt x="534" y="463"/>
                  </a:lnTo>
                  <a:lnTo>
                    <a:pt x="534" y="0"/>
                  </a:lnTo>
                  <a:lnTo>
                    <a:pt x="42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5333200" y="1007475"/>
              <a:ext cx="929950" cy="165550"/>
            </a:xfrm>
            <a:custGeom>
              <a:rect b="b" l="l" r="r" t="t"/>
              <a:pathLst>
                <a:path extrusionOk="0" h="6622" w="37198">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6248075" y="1141450"/>
              <a:ext cx="15075" cy="11650"/>
            </a:xfrm>
            <a:custGeom>
              <a:rect b="b" l="l" r="r" t="t"/>
              <a:pathLst>
                <a:path extrusionOk="0" h="466" w="603">
                  <a:moveTo>
                    <a:pt x="340" y="465"/>
                  </a:moveTo>
                  <a:lnTo>
                    <a:pt x="602" y="298"/>
                  </a:lnTo>
                  <a:lnTo>
                    <a:pt x="602" y="1"/>
                  </a:lnTo>
                  <a:lnTo>
                    <a:pt x="0" y="38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6228175" y="1124900"/>
              <a:ext cx="34975" cy="24400"/>
            </a:xfrm>
            <a:custGeom>
              <a:rect b="b" l="l" r="r" t="t"/>
              <a:pathLst>
                <a:path extrusionOk="0" h="976" w="1399">
                  <a:moveTo>
                    <a:pt x="364" y="976"/>
                  </a:moveTo>
                  <a:lnTo>
                    <a:pt x="1398" y="303"/>
                  </a:lnTo>
                  <a:lnTo>
                    <a:pt x="1398" y="1"/>
                  </a:lnTo>
                  <a:lnTo>
                    <a:pt x="1" y="91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6208300" y="1108050"/>
              <a:ext cx="54850" cy="37975"/>
            </a:xfrm>
            <a:custGeom>
              <a:rect b="b" l="l" r="r" t="t"/>
              <a:pathLst>
                <a:path extrusionOk="0" h="1519" w="2194">
                  <a:moveTo>
                    <a:pt x="361" y="1518"/>
                  </a:moveTo>
                  <a:lnTo>
                    <a:pt x="2193" y="309"/>
                  </a:lnTo>
                  <a:lnTo>
                    <a:pt x="2193" y="1"/>
                  </a:lnTo>
                  <a:lnTo>
                    <a:pt x="1" y="145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6188450" y="1090925"/>
              <a:ext cx="74700" cy="51800"/>
            </a:xfrm>
            <a:custGeom>
              <a:rect b="b" l="l" r="r" t="t"/>
              <a:pathLst>
                <a:path extrusionOk="0" h="2072" w="2988">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6167500" y="1078800"/>
              <a:ext cx="95650" cy="61200"/>
            </a:xfrm>
            <a:custGeom>
              <a:rect b="b" l="l" r="r" t="t"/>
              <a:pathLst>
                <a:path extrusionOk="0" h="2448" w="3826">
                  <a:moveTo>
                    <a:pt x="1" y="2406"/>
                  </a:moveTo>
                  <a:lnTo>
                    <a:pt x="381" y="2448"/>
                  </a:lnTo>
                  <a:lnTo>
                    <a:pt x="3825" y="106"/>
                  </a:lnTo>
                  <a:lnTo>
                    <a:pt x="3825" y="33"/>
                  </a:lnTo>
                  <a:lnTo>
                    <a:pt x="3512"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6146675" y="1076525"/>
              <a:ext cx="96500" cy="61150"/>
            </a:xfrm>
            <a:custGeom>
              <a:rect b="b" l="l" r="r" t="t"/>
              <a:pathLst>
                <a:path extrusionOk="0" h="2446" w="3860">
                  <a:moveTo>
                    <a:pt x="3859" y="41"/>
                  </a:moveTo>
                  <a:lnTo>
                    <a:pt x="3457" y="0"/>
                  </a:lnTo>
                  <a:lnTo>
                    <a:pt x="1" y="2402"/>
                  </a:lnTo>
                  <a:lnTo>
                    <a:pt x="379" y="244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6125700" y="1074425"/>
              <a:ext cx="95350" cy="60875"/>
            </a:xfrm>
            <a:custGeom>
              <a:rect b="b" l="l" r="r" t="t"/>
              <a:pathLst>
                <a:path extrusionOk="0" h="2435" w="3814">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6103875" y="1073100"/>
              <a:ext cx="94125" cy="60575"/>
            </a:xfrm>
            <a:custGeom>
              <a:rect b="b" l="l" r="r" t="t"/>
              <a:pathLst>
                <a:path extrusionOk="0" h="2423" w="3765">
                  <a:moveTo>
                    <a:pt x="3764" y="24"/>
                  </a:moveTo>
                  <a:lnTo>
                    <a:pt x="3343" y="0"/>
                  </a:lnTo>
                  <a:lnTo>
                    <a:pt x="0" y="2396"/>
                  </a:lnTo>
                  <a:lnTo>
                    <a:pt x="396" y="24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6082175" y="1071750"/>
              <a:ext cx="92650" cy="60475"/>
            </a:xfrm>
            <a:custGeom>
              <a:rect b="b" l="l" r="r" t="t"/>
              <a:pathLst>
                <a:path extrusionOk="0" h="2419" w="3706">
                  <a:moveTo>
                    <a:pt x="3705" y="25"/>
                  </a:moveTo>
                  <a:lnTo>
                    <a:pt x="3286" y="0"/>
                  </a:lnTo>
                  <a:lnTo>
                    <a:pt x="1" y="2392"/>
                  </a:lnTo>
                  <a:lnTo>
                    <a:pt x="394" y="241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6060150" y="1070775"/>
              <a:ext cx="91650" cy="59975"/>
            </a:xfrm>
            <a:custGeom>
              <a:rect b="b" l="l" r="r" t="t"/>
              <a:pathLst>
                <a:path extrusionOk="0" h="2399" w="3666">
                  <a:moveTo>
                    <a:pt x="3666" y="10"/>
                  </a:moveTo>
                  <a:lnTo>
                    <a:pt x="3228" y="0"/>
                  </a:lnTo>
                  <a:lnTo>
                    <a:pt x="0" y="2387"/>
                  </a:lnTo>
                  <a:lnTo>
                    <a:pt x="412" y="23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6037475" y="1070375"/>
              <a:ext cx="90225" cy="59800"/>
            </a:xfrm>
            <a:custGeom>
              <a:rect b="b" l="l" r="r" t="t"/>
              <a:pathLst>
                <a:path extrusionOk="0" h="2392" w="3609">
                  <a:moveTo>
                    <a:pt x="3608" y="8"/>
                  </a:moveTo>
                  <a:lnTo>
                    <a:pt x="3171" y="1"/>
                  </a:lnTo>
                  <a:lnTo>
                    <a:pt x="1" y="2382"/>
                  </a:lnTo>
                  <a:lnTo>
                    <a:pt x="412" y="23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6015000" y="1069950"/>
              <a:ext cx="88700" cy="59650"/>
            </a:xfrm>
            <a:custGeom>
              <a:rect b="b" l="l" r="r" t="t"/>
              <a:pathLst>
                <a:path extrusionOk="0" h="2386" w="3548">
                  <a:moveTo>
                    <a:pt x="3548" y="8"/>
                  </a:moveTo>
                  <a:lnTo>
                    <a:pt x="3113" y="1"/>
                  </a:lnTo>
                  <a:lnTo>
                    <a:pt x="0" y="2375"/>
                  </a:lnTo>
                  <a:lnTo>
                    <a:pt x="409" y="238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5991950" y="1069825"/>
              <a:ext cx="87775" cy="59475"/>
            </a:xfrm>
            <a:custGeom>
              <a:rect b="b" l="l" r="r" t="t"/>
              <a:pathLst>
                <a:path extrusionOk="0" h="2379" w="3511">
                  <a:moveTo>
                    <a:pt x="3511" y="1"/>
                  </a:moveTo>
                  <a:lnTo>
                    <a:pt x="3056" y="10"/>
                  </a:lnTo>
                  <a:lnTo>
                    <a:pt x="1" y="2378"/>
                  </a:lnTo>
                  <a:lnTo>
                    <a:pt x="429" y="237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5968550" y="1070350"/>
              <a:ext cx="86250" cy="59300"/>
            </a:xfrm>
            <a:custGeom>
              <a:rect b="b" l="l" r="r" t="t"/>
              <a:pathLst>
                <a:path extrusionOk="0" h="2372" w="3450">
                  <a:moveTo>
                    <a:pt x="3449" y="1"/>
                  </a:moveTo>
                  <a:lnTo>
                    <a:pt x="2998" y="9"/>
                  </a:lnTo>
                  <a:lnTo>
                    <a:pt x="1" y="2371"/>
                  </a:lnTo>
                  <a:lnTo>
                    <a:pt x="426" y="236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5945300" y="1070850"/>
              <a:ext cx="84700" cy="59075"/>
            </a:xfrm>
            <a:custGeom>
              <a:rect b="b" l="l" r="r" t="t"/>
              <a:pathLst>
                <a:path extrusionOk="0" h="2363" w="3388">
                  <a:moveTo>
                    <a:pt x="3387" y="1"/>
                  </a:moveTo>
                  <a:lnTo>
                    <a:pt x="2939" y="9"/>
                  </a:lnTo>
                  <a:lnTo>
                    <a:pt x="1" y="2363"/>
                  </a:lnTo>
                  <a:lnTo>
                    <a:pt x="423" y="23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5921375" y="1071575"/>
              <a:ext cx="83725" cy="59300"/>
            </a:xfrm>
            <a:custGeom>
              <a:rect b="b" l="l" r="r" t="t"/>
              <a:pathLst>
                <a:path extrusionOk="0" h="2372" w="3349">
                  <a:moveTo>
                    <a:pt x="3348" y="0"/>
                  </a:moveTo>
                  <a:lnTo>
                    <a:pt x="2882" y="26"/>
                  </a:lnTo>
                  <a:lnTo>
                    <a:pt x="0" y="2372"/>
                  </a:lnTo>
                  <a:lnTo>
                    <a:pt x="442" y="234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5897250" y="1072975"/>
              <a:ext cx="82200" cy="59075"/>
            </a:xfrm>
            <a:custGeom>
              <a:rect b="b" l="l" r="r" t="t"/>
              <a:pathLst>
                <a:path extrusionOk="0" h="2363" w="3288">
                  <a:moveTo>
                    <a:pt x="3288" y="1"/>
                  </a:moveTo>
                  <a:lnTo>
                    <a:pt x="2823" y="26"/>
                  </a:lnTo>
                  <a:lnTo>
                    <a:pt x="1" y="2363"/>
                  </a:lnTo>
                  <a:lnTo>
                    <a:pt x="439" y="23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5873275" y="1074375"/>
              <a:ext cx="80675" cy="58850"/>
            </a:xfrm>
            <a:custGeom>
              <a:rect b="b" l="l" r="r" t="t"/>
              <a:pathLst>
                <a:path extrusionOk="0" h="2354" w="3227">
                  <a:moveTo>
                    <a:pt x="3226" y="1"/>
                  </a:moveTo>
                  <a:lnTo>
                    <a:pt x="2765" y="26"/>
                  </a:lnTo>
                  <a:lnTo>
                    <a:pt x="1" y="2353"/>
                  </a:lnTo>
                  <a:lnTo>
                    <a:pt x="437" y="233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5848575" y="1076100"/>
              <a:ext cx="79650" cy="59025"/>
            </a:xfrm>
            <a:custGeom>
              <a:rect b="b" l="l" r="r" t="t"/>
              <a:pathLst>
                <a:path extrusionOk="0" h="2361" w="3186">
                  <a:moveTo>
                    <a:pt x="3185" y="0"/>
                  </a:moveTo>
                  <a:lnTo>
                    <a:pt x="2706" y="42"/>
                  </a:lnTo>
                  <a:lnTo>
                    <a:pt x="1" y="2360"/>
                  </a:lnTo>
                  <a:lnTo>
                    <a:pt x="453" y="232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5823775" y="1078400"/>
              <a:ext cx="78125" cy="58775"/>
            </a:xfrm>
            <a:custGeom>
              <a:rect b="b" l="l" r="r" t="t"/>
              <a:pathLst>
                <a:path extrusionOk="0" h="2351" w="3125">
                  <a:moveTo>
                    <a:pt x="3124" y="1"/>
                  </a:moveTo>
                  <a:lnTo>
                    <a:pt x="2648" y="42"/>
                  </a:lnTo>
                  <a:lnTo>
                    <a:pt x="1" y="2350"/>
                  </a:lnTo>
                  <a:lnTo>
                    <a:pt x="450" y="23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5799150" y="1080700"/>
              <a:ext cx="76575" cy="58475"/>
            </a:xfrm>
            <a:custGeom>
              <a:rect b="b" l="l" r="r" t="t"/>
              <a:pathLst>
                <a:path extrusionOk="0" h="2339" w="3063">
                  <a:moveTo>
                    <a:pt x="3062" y="0"/>
                  </a:moveTo>
                  <a:lnTo>
                    <a:pt x="2589" y="42"/>
                  </a:lnTo>
                  <a:lnTo>
                    <a:pt x="0" y="2338"/>
                  </a:lnTo>
                  <a:lnTo>
                    <a:pt x="448" y="230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5773700" y="1083350"/>
              <a:ext cx="75550" cy="58600"/>
            </a:xfrm>
            <a:custGeom>
              <a:rect b="b" l="l" r="r" t="t"/>
              <a:pathLst>
                <a:path extrusionOk="0" h="2344" w="3022">
                  <a:moveTo>
                    <a:pt x="3021" y="1"/>
                  </a:moveTo>
                  <a:lnTo>
                    <a:pt x="2531" y="59"/>
                  </a:lnTo>
                  <a:lnTo>
                    <a:pt x="1" y="2344"/>
                  </a:lnTo>
                  <a:lnTo>
                    <a:pt x="465" y="229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5748325" y="1086550"/>
              <a:ext cx="74000" cy="58275"/>
            </a:xfrm>
            <a:custGeom>
              <a:rect b="b" l="l" r="r" t="t"/>
              <a:pathLst>
                <a:path extrusionOk="0" h="2331" w="2960">
                  <a:moveTo>
                    <a:pt x="2960" y="0"/>
                  </a:moveTo>
                  <a:lnTo>
                    <a:pt x="2472" y="57"/>
                  </a:lnTo>
                  <a:lnTo>
                    <a:pt x="1" y="2331"/>
                  </a:lnTo>
                  <a:lnTo>
                    <a:pt x="461" y="22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5723050" y="1089675"/>
              <a:ext cx="72500" cy="58000"/>
            </a:xfrm>
            <a:custGeom>
              <a:rect b="b" l="l" r="r" t="t"/>
              <a:pathLst>
                <a:path extrusionOk="0" h="2320" w="2900">
                  <a:moveTo>
                    <a:pt x="2900" y="1"/>
                  </a:moveTo>
                  <a:lnTo>
                    <a:pt x="2414" y="57"/>
                  </a:lnTo>
                  <a:lnTo>
                    <a:pt x="1" y="2319"/>
                  </a:lnTo>
                  <a:lnTo>
                    <a:pt x="460" y="22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5697000" y="1093250"/>
              <a:ext cx="71425" cy="58100"/>
            </a:xfrm>
            <a:custGeom>
              <a:rect b="b" l="l" r="r" t="t"/>
              <a:pathLst>
                <a:path extrusionOk="0" h="2324" w="2857">
                  <a:moveTo>
                    <a:pt x="2856" y="1"/>
                  </a:moveTo>
                  <a:lnTo>
                    <a:pt x="2356" y="73"/>
                  </a:lnTo>
                  <a:lnTo>
                    <a:pt x="0" y="2324"/>
                  </a:lnTo>
                  <a:lnTo>
                    <a:pt x="474" y="225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5671025" y="1097250"/>
              <a:ext cx="69900" cy="57775"/>
            </a:xfrm>
            <a:custGeom>
              <a:rect b="b" l="l" r="r" t="t"/>
              <a:pathLst>
                <a:path extrusionOk="0" h="2311" w="2796">
                  <a:moveTo>
                    <a:pt x="2796" y="1"/>
                  </a:moveTo>
                  <a:lnTo>
                    <a:pt x="2299" y="73"/>
                  </a:lnTo>
                  <a:lnTo>
                    <a:pt x="1" y="2310"/>
                  </a:lnTo>
                  <a:lnTo>
                    <a:pt x="473" y="224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5645200" y="1101250"/>
              <a:ext cx="68400" cy="57425"/>
            </a:xfrm>
            <a:custGeom>
              <a:rect b="b" l="l" r="r" t="t"/>
              <a:pathLst>
                <a:path extrusionOk="0" h="2297" w="2736">
                  <a:moveTo>
                    <a:pt x="2736" y="1"/>
                  </a:moveTo>
                  <a:lnTo>
                    <a:pt x="2240" y="72"/>
                  </a:lnTo>
                  <a:lnTo>
                    <a:pt x="1" y="2297"/>
                  </a:lnTo>
                  <a:lnTo>
                    <a:pt x="469" y="22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5618600" y="1105700"/>
              <a:ext cx="67300" cy="57475"/>
            </a:xfrm>
            <a:custGeom>
              <a:rect b="b" l="l" r="r" t="t"/>
              <a:pathLst>
                <a:path extrusionOk="0" h="2299" w="2692">
                  <a:moveTo>
                    <a:pt x="2692" y="1"/>
                  </a:moveTo>
                  <a:lnTo>
                    <a:pt x="2182" y="88"/>
                  </a:lnTo>
                  <a:lnTo>
                    <a:pt x="0" y="2299"/>
                  </a:lnTo>
                  <a:lnTo>
                    <a:pt x="484" y="22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5592100" y="1110525"/>
              <a:ext cx="65825" cy="57125"/>
            </a:xfrm>
            <a:custGeom>
              <a:rect b="b" l="l" r="r" t="t"/>
              <a:pathLst>
                <a:path extrusionOk="0" h="2285" w="2633">
                  <a:moveTo>
                    <a:pt x="2632" y="1"/>
                  </a:moveTo>
                  <a:lnTo>
                    <a:pt x="2126" y="88"/>
                  </a:lnTo>
                  <a:lnTo>
                    <a:pt x="1" y="2285"/>
                  </a:lnTo>
                  <a:lnTo>
                    <a:pt x="482" y="220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5565750" y="1115325"/>
              <a:ext cx="64325" cy="56750"/>
            </a:xfrm>
            <a:custGeom>
              <a:rect b="b" l="l" r="r" t="t"/>
              <a:pathLst>
                <a:path extrusionOk="0" h="2270" w="2573">
                  <a:moveTo>
                    <a:pt x="2572" y="0"/>
                  </a:moveTo>
                  <a:lnTo>
                    <a:pt x="2068" y="88"/>
                  </a:lnTo>
                  <a:lnTo>
                    <a:pt x="1" y="2270"/>
                  </a:lnTo>
                  <a:lnTo>
                    <a:pt x="480" y="219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5538700" y="1120575"/>
              <a:ext cx="63200" cy="56800"/>
            </a:xfrm>
            <a:custGeom>
              <a:rect b="b" l="l" r="r" t="t"/>
              <a:pathLst>
                <a:path extrusionOk="0" h="2272" w="2528">
                  <a:moveTo>
                    <a:pt x="2527" y="1"/>
                  </a:moveTo>
                  <a:lnTo>
                    <a:pt x="2010" y="104"/>
                  </a:lnTo>
                  <a:lnTo>
                    <a:pt x="0" y="2271"/>
                  </a:lnTo>
                  <a:lnTo>
                    <a:pt x="492" y="217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5511750" y="1126225"/>
              <a:ext cx="61725" cy="56375"/>
            </a:xfrm>
            <a:custGeom>
              <a:rect b="b" l="l" r="r" t="t"/>
              <a:pathLst>
                <a:path extrusionOk="0" h="2255" w="2469">
                  <a:moveTo>
                    <a:pt x="2468" y="0"/>
                  </a:moveTo>
                  <a:lnTo>
                    <a:pt x="1953" y="102"/>
                  </a:lnTo>
                  <a:lnTo>
                    <a:pt x="1" y="2255"/>
                  </a:lnTo>
                  <a:lnTo>
                    <a:pt x="490" y="216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5484950" y="1131800"/>
              <a:ext cx="60250" cy="56025"/>
            </a:xfrm>
            <a:custGeom>
              <a:rect b="b" l="l" r="r" t="t"/>
              <a:pathLst>
                <a:path extrusionOk="0" h="2241" w="2410">
                  <a:moveTo>
                    <a:pt x="2409" y="0"/>
                  </a:moveTo>
                  <a:lnTo>
                    <a:pt x="1895" y="103"/>
                  </a:lnTo>
                  <a:lnTo>
                    <a:pt x="1" y="2240"/>
                  </a:lnTo>
                  <a:lnTo>
                    <a:pt x="488" y="214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5457525" y="1137850"/>
              <a:ext cx="59050" cy="55975"/>
            </a:xfrm>
            <a:custGeom>
              <a:rect b="b" l="l" r="r" t="t"/>
              <a:pathLst>
                <a:path extrusionOk="0" h="2239" w="2362">
                  <a:moveTo>
                    <a:pt x="2361" y="1"/>
                  </a:moveTo>
                  <a:lnTo>
                    <a:pt x="1837" y="118"/>
                  </a:lnTo>
                  <a:lnTo>
                    <a:pt x="1" y="2238"/>
                  </a:lnTo>
                  <a:lnTo>
                    <a:pt x="499" y="212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5430225" y="1144250"/>
              <a:ext cx="57550" cy="55550"/>
            </a:xfrm>
            <a:custGeom>
              <a:rect b="b" l="l" r="r" t="t"/>
              <a:pathLst>
                <a:path extrusionOk="0" h="2222" w="2302">
                  <a:moveTo>
                    <a:pt x="2301" y="1"/>
                  </a:moveTo>
                  <a:lnTo>
                    <a:pt x="1779" y="116"/>
                  </a:lnTo>
                  <a:lnTo>
                    <a:pt x="0" y="2221"/>
                  </a:lnTo>
                  <a:lnTo>
                    <a:pt x="496" y="211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5403000" y="1150600"/>
              <a:ext cx="56100" cy="55175"/>
            </a:xfrm>
            <a:custGeom>
              <a:rect b="b" l="l" r="r" t="t"/>
              <a:pathLst>
                <a:path extrusionOk="0" h="2207" w="2244">
                  <a:moveTo>
                    <a:pt x="2244" y="0"/>
                  </a:moveTo>
                  <a:lnTo>
                    <a:pt x="1721" y="118"/>
                  </a:lnTo>
                  <a:lnTo>
                    <a:pt x="1" y="2207"/>
                  </a:lnTo>
                  <a:lnTo>
                    <a:pt x="496" y="20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5375225" y="1157450"/>
              <a:ext cx="54900" cy="55075"/>
            </a:xfrm>
            <a:custGeom>
              <a:rect b="b" l="l" r="r" t="t"/>
              <a:pathLst>
                <a:path extrusionOk="0" h="2203" w="2196">
                  <a:moveTo>
                    <a:pt x="2195" y="0"/>
                  </a:moveTo>
                  <a:lnTo>
                    <a:pt x="1664" y="130"/>
                  </a:lnTo>
                  <a:lnTo>
                    <a:pt x="1" y="2202"/>
                  </a:lnTo>
                  <a:lnTo>
                    <a:pt x="505" y="20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5347600" y="1164575"/>
              <a:ext cx="53375" cy="54625"/>
            </a:xfrm>
            <a:custGeom>
              <a:rect b="b" l="l" r="r" t="t"/>
              <a:pathLst>
                <a:path extrusionOk="0" h="2185" w="2135">
                  <a:moveTo>
                    <a:pt x="2134" y="1"/>
                  </a:moveTo>
                  <a:lnTo>
                    <a:pt x="1606" y="130"/>
                  </a:lnTo>
                  <a:lnTo>
                    <a:pt x="1" y="2185"/>
                  </a:lnTo>
                  <a:lnTo>
                    <a:pt x="502" y="206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5320000" y="1171675"/>
              <a:ext cx="51925" cy="54300"/>
            </a:xfrm>
            <a:custGeom>
              <a:rect b="b" l="l" r="r" t="t"/>
              <a:pathLst>
                <a:path extrusionOk="0" h="2172" w="2077">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5291950" y="1179300"/>
              <a:ext cx="50650" cy="54100"/>
            </a:xfrm>
            <a:custGeom>
              <a:rect b="b" l="l" r="r" t="t"/>
              <a:pathLst>
                <a:path extrusionOk="0" h="2164" w="2026">
                  <a:moveTo>
                    <a:pt x="2026" y="0"/>
                  </a:moveTo>
                  <a:lnTo>
                    <a:pt x="1490" y="143"/>
                  </a:lnTo>
                  <a:lnTo>
                    <a:pt x="1" y="2163"/>
                  </a:lnTo>
                  <a:lnTo>
                    <a:pt x="510" y="202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5275450" y="1183950"/>
              <a:ext cx="49750" cy="53800"/>
            </a:xfrm>
            <a:custGeom>
              <a:rect b="b" l="l" r="r" t="t"/>
              <a:pathLst>
                <a:path extrusionOk="0" h="2152" w="1990">
                  <a:moveTo>
                    <a:pt x="1990" y="1"/>
                  </a:moveTo>
                  <a:lnTo>
                    <a:pt x="1455" y="143"/>
                  </a:lnTo>
                  <a:lnTo>
                    <a:pt x="0" y="2152"/>
                  </a:lnTo>
                  <a:lnTo>
                    <a:pt x="508" y="201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5247600" y="1191800"/>
              <a:ext cx="48225" cy="53300"/>
            </a:xfrm>
            <a:custGeom>
              <a:rect b="b" l="l" r="r" t="t"/>
              <a:pathLst>
                <a:path extrusionOk="0" h="2132" w="1929">
                  <a:moveTo>
                    <a:pt x="1929" y="0"/>
                  </a:moveTo>
                  <a:lnTo>
                    <a:pt x="1397" y="142"/>
                  </a:lnTo>
                  <a:lnTo>
                    <a:pt x="0" y="2132"/>
                  </a:lnTo>
                  <a:lnTo>
                    <a:pt x="506" y="19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5219375" y="1199875"/>
              <a:ext cx="47025" cy="53175"/>
            </a:xfrm>
            <a:custGeom>
              <a:rect b="b" l="l" r="r" t="t"/>
              <a:pathLst>
                <a:path extrusionOk="0" h="2127" w="1881">
                  <a:moveTo>
                    <a:pt x="1880" y="1"/>
                  </a:moveTo>
                  <a:lnTo>
                    <a:pt x="1339" y="157"/>
                  </a:lnTo>
                  <a:lnTo>
                    <a:pt x="0" y="2127"/>
                  </a:lnTo>
                  <a:lnTo>
                    <a:pt x="515" y="198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5191150" y="1208425"/>
              <a:ext cx="45525" cy="52725"/>
            </a:xfrm>
            <a:custGeom>
              <a:rect b="b" l="l" r="r" t="t"/>
              <a:pathLst>
                <a:path extrusionOk="0" h="2109" w="1821">
                  <a:moveTo>
                    <a:pt x="1820" y="1"/>
                  </a:moveTo>
                  <a:lnTo>
                    <a:pt x="1281" y="156"/>
                  </a:lnTo>
                  <a:lnTo>
                    <a:pt x="1" y="2108"/>
                  </a:lnTo>
                  <a:lnTo>
                    <a:pt x="513" y="196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5163050" y="1216975"/>
              <a:ext cx="44000" cy="52200"/>
            </a:xfrm>
            <a:custGeom>
              <a:rect b="b" l="l" r="r" t="t"/>
              <a:pathLst>
                <a:path extrusionOk="0" h="2088" w="1760">
                  <a:moveTo>
                    <a:pt x="1760" y="0"/>
                  </a:moveTo>
                  <a:lnTo>
                    <a:pt x="1223" y="155"/>
                  </a:lnTo>
                  <a:lnTo>
                    <a:pt x="1" y="2087"/>
                  </a:lnTo>
                  <a:lnTo>
                    <a:pt x="512" y="19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5134575" y="1225800"/>
              <a:ext cx="42750" cy="52050"/>
            </a:xfrm>
            <a:custGeom>
              <a:rect b="b" l="l" r="r" t="t"/>
              <a:pathLst>
                <a:path extrusionOk="0" h="2082" w="1710">
                  <a:moveTo>
                    <a:pt x="1710" y="1"/>
                  </a:moveTo>
                  <a:lnTo>
                    <a:pt x="1165" y="169"/>
                  </a:lnTo>
                  <a:lnTo>
                    <a:pt x="1" y="2082"/>
                  </a:lnTo>
                  <a:lnTo>
                    <a:pt x="519" y="19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5106175" y="1235050"/>
              <a:ext cx="41250" cy="51525"/>
            </a:xfrm>
            <a:custGeom>
              <a:rect b="b" l="l" r="r" t="t"/>
              <a:pathLst>
                <a:path extrusionOk="0" h="2061" w="1650">
                  <a:moveTo>
                    <a:pt x="1649" y="1"/>
                  </a:moveTo>
                  <a:lnTo>
                    <a:pt x="1107" y="168"/>
                  </a:lnTo>
                  <a:lnTo>
                    <a:pt x="0" y="2060"/>
                  </a:lnTo>
                  <a:lnTo>
                    <a:pt x="516" y="190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5077825" y="1244250"/>
              <a:ext cx="39775" cy="51025"/>
            </a:xfrm>
            <a:custGeom>
              <a:rect b="b" l="l" r="r" t="t"/>
              <a:pathLst>
                <a:path extrusionOk="0" h="2041" w="1591">
                  <a:moveTo>
                    <a:pt x="1590" y="0"/>
                  </a:moveTo>
                  <a:lnTo>
                    <a:pt x="1049" y="169"/>
                  </a:lnTo>
                  <a:lnTo>
                    <a:pt x="0" y="2041"/>
                  </a:lnTo>
                  <a:lnTo>
                    <a:pt x="516" y="188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5049175" y="1253850"/>
              <a:ext cx="38450" cy="50800"/>
            </a:xfrm>
            <a:custGeom>
              <a:rect b="b" l="l" r="r" t="t"/>
              <a:pathLst>
                <a:path extrusionOk="0" h="2032" w="1538">
                  <a:moveTo>
                    <a:pt x="1538" y="0"/>
                  </a:moveTo>
                  <a:lnTo>
                    <a:pt x="991" y="179"/>
                  </a:lnTo>
                  <a:lnTo>
                    <a:pt x="0" y="2032"/>
                  </a:lnTo>
                  <a:lnTo>
                    <a:pt x="521" y="186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5020600" y="1263725"/>
              <a:ext cx="37000" cy="50275"/>
            </a:xfrm>
            <a:custGeom>
              <a:rect b="b" l="l" r="r" t="t"/>
              <a:pathLst>
                <a:path extrusionOk="0" h="2011" w="1480">
                  <a:moveTo>
                    <a:pt x="1479" y="0"/>
                  </a:moveTo>
                  <a:lnTo>
                    <a:pt x="934" y="179"/>
                  </a:lnTo>
                  <a:lnTo>
                    <a:pt x="1" y="2011"/>
                  </a:lnTo>
                  <a:lnTo>
                    <a:pt x="519" y="184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4992025" y="1273575"/>
              <a:ext cx="35575" cy="49850"/>
            </a:xfrm>
            <a:custGeom>
              <a:rect b="b" l="l" r="r" t="t"/>
              <a:pathLst>
                <a:path extrusionOk="0" h="1994" w="1423">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4963275" y="1283925"/>
              <a:ext cx="34200" cy="49475"/>
            </a:xfrm>
            <a:custGeom>
              <a:rect b="b" l="l" r="r" t="t"/>
              <a:pathLst>
                <a:path extrusionOk="0" h="1979" w="1368">
                  <a:moveTo>
                    <a:pt x="1367" y="0"/>
                  </a:moveTo>
                  <a:lnTo>
                    <a:pt x="818" y="191"/>
                  </a:lnTo>
                  <a:lnTo>
                    <a:pt x="0" y="1979"/>
                  </a:lnTo>
                  <a:lnTo>
                    <a:pt x="523" y="179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4934575" y="1294400"/>
              <a:ext cx="32725" cy="48925"/>
            </a:xfrm>
            <a:custGeom>
              <a:rect b="b" l="l" r="r" t="t"/>
              <a:pathLst>
                <a:path extrusionOk="0" h="1957" w="1309">
                  <a:moveTo>
                    <a:pt x="1308" y="0"/>
                  </a:moveTo>
                  <a:lnTo>
                    <a:pt x="761" y="191"/>
                  </a:lnTo>
                  <a:lnTo>
                    <a:pt x="0" y="1957"/>
                  </a:lnTo>
                  <a:lnTo>
                    <a:pt x="522" y="177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4905850" y="1304850"/>
              <a:ext cx="31350" cy="48650"/>
            </a:xfrm>
            <a:custGeom>
              <a:rect b="b" l="l" r="r" t="t"/>
              <a:pathLst>
                <a:path extrusionOk="0" h="1946" w="1254">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4877000" y="1315900"/>
              <a:ext cx="29925" cy="48125"/>
            </a:xfrm>
            <a:custGeom>
              <a:rect b="b" l="l" r="r" t="t"/>
              <a:pathLst>
                <a:path extrusionOk="0" h="1925" w="1197">
                  <a:moveTo>
                    <a:pt x="0" y="1925"/>
                  </a:moveTo>
                  <a:lnTo>
                    <a:pt x="525" y="1733"/>
                  </a:lnTo>
                  <a:lnTo>
                    <a:pt x="1197" y="1"/>
                  </a:lnTo>
                  <a:lnTo>
                    <a:pt x="647" y="2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4848225" y="1326975"/>
              <a:ext cx="28475" cy="47575"/>
            </a:xfrm>
            <a:custGeom>
              <a:rect b="b" l="l" r="r" t="t"/>
              <a:pathLst>
                <a:path extrusionOk="0" h="1903" w="1139">
                  <a:moveTo>
                    <a:pt x="523" y="1711"/>
                  </a:moveTo>
                  <a:lnTo>
                    <a:pt x="1139" y="1"/>
                  </a:lnTo>
                  <a:lnTo>
                    <a:pt x="590" y="202"/>
                  </a:lnTo>
                  <a:lnTo>
                    <a:pt x="0" y="190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4819375" y="1338100"/>
              <a:ext cx="27125" cy="47275"/>
            </a:xfrm>
            <a:custGeom>
              <a:rect b="b" l="l" r="r" t="t"/>
              <a:pathLst>
                <a:path extrusionOk="0" h="1891" w="1085">
                  <a:moveTo>
                    <a:pt x="527" y="1688"/>
                  </a:moveTo>
                  <a:lnTo>
                    <a:pt x="1085" y="0"/>
                  </a:lnTo>
                  <a:lnTo>
                    <a:pt x="533" y="213"/>
                  </a:lnTo>
                  <a:lnTo>
                    <a:pt x="0" y="189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4790475" y="1349775"/>
              <a:ext cx="25700" cy="46700"/>
            </a:xfrm>
            <a:custGeom>
              <a:rect b="b" l="l" r="r" t="t"/>
              <a:pathLst>
                <a:path extrusionOk="0" h="1868" w="1028">
                  <a:moveTo>
                    <a:pt x="525" y="1666"/>
                  </a:moveTo>
                  <a:lnTo>
                    <a:pt x="1028" y="1"/>
                  </a:lnTo>
                  <a:lnTo>
                    <a:pt x="477" y="214"/>
                  </a:lnTo>
                  <a:lnTo>
                    <a:pt x="1" y="186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4761650" y="1361450"/>
              <a:ext cx="24250" cy="46100"/>
            </a:xfrm>
            <a:custGeom>
              <a:rect b="b" l="l" r="r" t="t"/>
              <a:pathLst>
                <a:path extrusionOk="0" h="1844" w="970">
                  <a:moveTo>
                    <a:pt x="524" y="1642"/>
                  </a:moveTo>
                  <a:lnTo>
                    <a:pt x="970" y="0"/>
                  </a:lnTo>
                  <a:lnTo>
                    <a:pt x="421" y="212"/>
                  </a:lnTo>
                  <a:lnTo>
                    <a:pt x="1" y="18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4732750" y="1373275"/>
              <a:ext cx="22900" cy="45775"/>
            </a:xfrm>
            <a:custGeom>
              <a:rect b="b" l="l" r="r" t="t"/>
              <a:pathLst>
                <a:path extrusionOk="0" h="1831" w="916">
                  <a:moveTo>
                    <a:pt x="526" y="1618"/>
                  </a:moveTo>
                  <a:lnTo>
                    <a:pt x="916" y="0"/>
                  </a:lnTo>
                  <a:lnTo>
                    <a:pt x="365" y="222"/>
                  </a:lnTo>
                  <a:lnTo>
                    <a:pt x="1" y="183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4646100" y="1410175"/>
              <a:ext cx="18700" cy="44225"/>
            </a:xfrm>
            <a:custGeom>
              <a:rect b="b" l="l" r="r" t="t"/>
              <a:pathLst>
                <a:path extrusionOk="0" h="1769" w="748">
                  <a:moveTo>
                    <a:pt x="748" y="1"/>
                  </a:moveTo>
                  <a:lnTo>
                    <a:pt x="197" y="233"/>
                  </a:lnTo>
                  <a:lnTo>
                    <a:pt x="1" y="1769"/>
                  </a:lnTo>
                  <a:lnTo>
                    <a:pt x="526" y="15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4617225" y="1422950"/>
              <a:ext cx="17300" cy="43625"/>
            </a:xfrm>
            <a:custGeom>
              <a:rect b="b" l="l" r="r" t="t"/>
              <a:pathLst>
                <a:path extrusionOk="0" h="1745" w="692">
                  <a:moveTo>
                    <a:pt x="692" y="0"/>
                  </a:moveTo>
                  <a:lnTo>
                    <a:pt x="141" y="232"/>
                  </a:lnTo>
                  <a:lnTo>
                    <a:pt x="1" y="1744"/>
                  </a:lnTo>
                  <a:lnTo>
                    <a:pt x="525" y="152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4588400" y="1435700"/>
              <a:ext cx="15875" cy="43025"/>
            </a:xfrm>
            <a:custGeom>
              <a:rect b="b" l="l" r="r" t="t"/>
              <a:pathLst>
                <a:path extrusionOk="0" h="1721" w="635">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4559550" y="1448800"/>
              <a:ext cx="14500" cy="42625"/>
            </a:xfrm>
            <a:custGeom>
              <a:rect b="b" l="l" r="r" t="t"/>
              <a:pathLst>
                <a:path extrusionOk="0" h="1705" w="580">
                  <a:moveTo>
                    <a:pt x="580" y="0"/>
                  </a:moveTo>
                  <a:lnTo>
                    <a:pt x="30" y="242"/>
                  </a:lnTo>
                  <a:lnTo>
                    <a:pt x="0" y="1704"/>
                  </a:lnTo>
                  <a:lnTo>
                    <a:pt x="525" y="147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4530100" y="1462075"/>
              <a:ext cx="13750" cy="41975"/>
            </a:xfrm>
            <a:custGeom>
              <a:rect b="b" l="l" r="r" t="t"/>
              <a:pathLst>
                <a:path extrusionOk="0" h="1679" w="550">
                  <a:moveTo>
                    <a:pt x="550" y="1449"/>
                  </a:moveTo>
                  <a:lnTo>
                    <a:pt x="550" y="0"/>
                  </a:lnTo>
                  <a:lnTo>
                    <a:pt x="0" y="242"/>
                  </a:lnTo>
                  <a:lnTo>
                    <a:pt x="26" y="167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4499925" y="1475325"/>
              <a:ext cx="15125" cy="41525"/>
            </a:xfrm>
            <a:custGeom>
              <a:rect b="b" l="l" r="r" t="t"/>
              <a:pathLst>
                <a:path extrusionOk="0" h="1661" w="605">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4469825" y="1489050"/>
              <a:ext cx="16475" cy="40975"/>
            </a:xfrm>
            <a:custGeom>
              <a:rect b="b" l="l" r="r" t="t"/>
              <a:pathLst>
                <a:path extrusionOk="0" h="1639" w="659">
                  <a:moveTo>
                    <a:pt x="659" y="1399"/>
                  </a:moveTo>
                  <a:lnTo>
                    <a:pt x="548" y="1"/>
                  </a:lnTo>
                  <a:lnTo>
                    <a:pt x="1" y="251"/>
                  </a:lnTo>
                  <a:lnTo>
                    <a:pt x="135" y="163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4439725" y="1502825"/>
              <a:ext cx="17825" cy="40300"/>
            </a:xfrm>
            <a:custGeom>
              <a:rect b="b" l="l" r="r" t="t"/>
              <a:pathLst>
                <a:path extrusionOk="0" h="1612" w="713">
                  <a:moveTo>
                    <a:pt x="713" y="1374"/>
                  </a:moveTo>
                  <a:lnTo>
                    <a:pt x="547" y="0"/>
                  </a:lnTo>
                  <a:lnTo>
                    <a:pt x="1" y="251"/>
                  </a:lnTo>
                  <a:lnTo>
                    <a:pt x="190" y="161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4409700" y="1516625"/>
              <a:ext cx="19150" cy="39875"/>
            </a:xfrm>
            <a:custGeom>
              <a:rect b="b" l="l" r="r" t="t"/>
              <a:pathLst>
                <a:path extrusionOk="0" h="1595" w="766">
                  <a:moveTo>
                    <a:pt x="766" y="1347"/>
                  </a:moveTo>
                  <a:lnTo>
                    <a:pt x="546" y="0"/>
                  </a:lnTo>
                  <a:lnTo>
                    <a:pt x="0" y="260"/>
                  </a:lnTo>
                  <a:lnTo>
                    <a:pt x="245" y="15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4379700" y="1530875"/>
              <a:ext cx="20525" cy="39225"/>
            </a:xfrm>
            <a:custGeom>
              <a:rect b="b" l="l" r="r" t="t"/>
              <a:pathLst>
                <a:path extrusionOk="0" h="1569" w="821">
                  <a:moveTo>
                    <a:pt x="820" y="1321"/>
                  </a:moveTo>
                  <a:lnTo>
                    <a:pt x="546" y="1"/>
                  </a:lnTo>
                  <a:lnTo>
                    <a:pt x="1" y="260"/>
                  </a:lnTo>
                  <a:lnTo>
                    <a:pt x="300" y="15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4349750" y="1545125"/>
              <a:ext cx="21875" cy="38575"/>
            </a:xfrm>
            <a:custGeom>
              <a:rect b="b" l="l" r="r" t="t"/>
              <a:pathLst>
                <a:path extrusionOk="0" h="1543" w="875">
                  <a:moveTo>
                    <a:pt x="875" y="1296"/>
                  </a:moveTo>
                  <a:lnTo>
                    <a:pt x="545" y="1"/>
                  </a:lnTo>
                  <a:lnTo>
                    <a:pt x="1" y="260"/>
                  </a:lnTo>
                  <a:lnTo>
                    <a:pt x="354" y="1542"/>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4319900" y="1559500"/>
              <a:ext cx="23125" cy="38125"/>
            </a:xfrm>
            <a:custGeom>
              <a:rect b="b" l="l" r="r" t="t"/>
              <a:pathLst>
                <a:path extrusionOk="0" h="1525" w="925">
                  <a:moveTo>
                    <a:pt x="925" y="1268"/>
                  </a:moveTo>
                  <a:lnTo>
                    <a:pt x="543" y="1"/>
                  </a:lnTo>
                  <a:lnTo>
                    <a:pt x="0" y="269"/>
                  </a:lnTo>
                  <a:lnTo>
                    <a:pt x="408" y="15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4290075" y="1574250"/>
              <a:ext cx="24500" cy="37425"/>
            </a:xfrm>
            <a:custGeom>
              <a:rect b="b" l="l" r="r" t="t"/>
              <a:pathLst>
                <a:path extrusionOk="0" h="1497" w="980">
                  <a:moveTo>
                    <a:pt x="980" y="1241"/>
                  </a:moveTo>
                  <a:lnTo>
                    <a:pt x="543" y="0"/>
                  </a:lnTo>
                  <a:lnTo>
                    <a:pt x="0" y="268"/>
                  </a:lnTo>
                  <a:lnTo>
                    <a:pt x="463" y="149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4260275" y="1588925"/>
              <a:ext cx="25850" cy="36775"/>
            </a:xfrm>
            <a:custGeom>
              <a:rect b="b" l="l" r="r" t="t"/>
              <a:pathLst>
                <a:path extrusionOk="0" h="1471" w="1034">
                  <a:moveTo>
                    <a:pt x="1033" y="1216"/>
                  </a:moveTo>
                  <a:lnTo>
                    <a:pt x="542" y="1"/>
                  </a:lnTo>
                  <a:lnTo>
                    <a:pt x="0" y="268"/>
                  </a:lnTo>
                  <a:lnTo>
                    <a:pt x="516" y="147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4230650" y="1603875"/>
              <a:ext cx="27125" cy="36300"/>
            </a:xfrm>
            <a:custGeom>
              <a:rect b="b" l="l" r="r" t="t"/>
              <a:pathLst>
                <a:path extrusionOk="0" h="1452" w="1085">
                  <a:moveTo>
                    <a:pt x="1084" y="1188"/>
                  </a:moveTo>
                  <a:lnTo>
                    <a:pt x="539" y="0"/>
                  </a:lnTo>
                  <a:lnTo>
                    <a:pt x="0" y="276"/>
                  </a:lnTo>
                  <a:lnTo>
                    <a:pt x="570" y="145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201025" y="1619025"/>
              <a:ext cx="28475" cy="35625"/>
            </a:xfrm>
            <a:custGeom>
              <a:rect b="b" l="l" r="r" t="t"/>
              <a:pathLst>
                <a:path extrusionOk="0" h="1425" w="1139">
                  <a:moveTo>
                    <a:pt x="1138" y="1161"/>
                  </a:moveTo>
                  <a:lnTo>
                    <a:pt x="539" y="1"/>
                  </a:lnTo>
                  <a:lnTo>
                    <a:pt x="1" y="276"/>
                  </a:lnTo>
                  <a:lnTo>
                    <a:pt x="624" y="142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171450" y="1634200"/>
              <a:ext cx="29775" cy="34975"/>
            </a:xfrm>
            <a:custGeom>
              <a:rect b="b" l="l" r="r" t="t"/>
              <a:pathLst>
                <a:path extrusionOk="0" h="1399" w="1191">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4142050" y="1649650"/>
              <a:ext cx="31050" cy="34400"/>
            </a:xfrm>
            <a:custGeom>
              <a:rect b="b" l="l" r="r" t="t"/>
              <a:pathLst>
                <a:path extrusionOk="0" h="1376" w="1242">
                  <a:moveTo>
                    <a:pt x="1241" y="1105"/>
                  </a:moveTo>
                  <a:lnTo>
                    <a:pt x="535" y="0"/>
                  </a:lnTo>
                  <a:lnTo>
                    <a:pt x="1" y="285"/>
                  </a:lnTo>
                  <a:lnTo>
                    <a:pt x="732" y="137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4112650" y="1665250"/>
              <a:ext cx="32400" cy="33700"/>
            </a:xfrm>
            <a:custGeom>
              <a:rect b="b" l="l" r="r" t="t"/>
              <a:pathLst>
                <a:path extrusionOk="0" h="1348" w="1296">
                  <a:moveTo>
                    <a:pt x="1296" y="1076"/>
                  </a:moveTo>
                  <a:lnTo>
                    <a:pt x="536" y="1"/>
                  </a:lnTo>
                  <a:lnTo>
                    <a:pt x="1" y="284"/>
                  </a:lnTo>
                  <a:lnTo>
                    <a:pt x="785" y="1348"/>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4095275" y="1674450"/>
              <a:ext cx="33200" cy="33300"/>
            </a:xfrm>
            <a:custGeom>
              <a:rect b="b" l="l" r="r" t="t"/>
              <a:pathLst>
                <a:path extrusionOk="0" h="1332" w="1328">
                  <a:moveTo>
                    <a:pt x="817" y="1331"/>
                  </a:moveTo>
                  <a:lnTo>
                    <a:pt x="1327" y="1061"/>
                  </a:lnTo>
                  <a:lnTo>
                    <a:pt x="536" y="0"/>
                  </a:lnTo>
                  <a:lnTo>
                    <a:pt x="1" y="285"/>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066150" y="1690250"/>
              <a:ext cx="34400" cy="32750"/>
            </a:xfrm>
            <a:custGeom>
              <a:rect b="b" l="l" r="r" t="t"/>
              <a:pathLst>
                <a:path extrusionOk="0" h="1310" w="1376">
                  <a:moveTo>
                    <a:pt x="1" y="292"/>
                  </a:moveTo>
                  <a:lnTo>
                    <a:pt x="871" y="1309"/>
                  </a:lnTo>
                  <a:lnTo>
                    <a:pt x="1375" y="1031"/>
                  </a:lnTo>
                  <a:lnTo>
                    <a:pt x="53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4037050" y="1706250"/>
              <a:ext cx="35725" cy="32025"/>
            </a:xfrm>
            <a:custGeom>
              <a:rect b="b" l="l" r="r" t="t"/>
              <a:pathLst>
                <a:path extrusionOk="0" h="1281" w="1429">
                  <a:moveTo>
                    <a:pt x="0" y="291"/>
                  </a:moveTo>
                  <a:lnTo>
                    <a:pt x="923" y="1281"/>
                  </a:lnTo>
                  <a:lnTo>
                    <a:pt x="1428" y="1003"/>
                  </a:lnTo>
                  <a:lnTo>
                    <a:pt x="530"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007925" y="1722250"/>
              <a:ext cx="37050" cy="31350"/>
            </a:xfrm>
            <a:custGeom>
              <a:rect b="b" l="l" r="r" t="t"/>
              <a:pathLst>
                <a:path extrusionOk="0" h="1254" w="1482">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979125" y="1738525"/>
              <a:ext cx="38250" cy="30750"/>
            </a:xfrm>
            <a:custGeom>
              <a:rect b="b" l="l" r="r" t="t"/>
              <a:pathLst>
                <a:path extrusionOk="0" h="1230" w="1530">
                  <a:moveTo>
                    <a:pt x="0" y="298"/>
                  </a:moveTo>
                  <a:lnTo>
                    <a:pt x="1030" y="1229"/>
                  </a:lnTo>
                  <a:lnTo>
                    <a:pt x="1530" y="945"/>
                  </a:lnTo>
                  <a:lnTo>
                    <a:pt x="52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3950300" y="1754925"/>
              <a:ext cx="39600" cy="30000"/>
            </a:xfrm>
            <a:custGeom>
              <a:rect b="b" l="l" r="r" t="t"/>
              <a:pathLst>
                <a:path extrusionOk="0" h="1200" w="1584">
                  <a:moveTo>
                    <a:pt x="0" y="299"/>
                  </a:moveTo>
                  <a:lnTo>
                    <a:pt x="1083" y="1200"/>
                  </a:lnTo>
                  <a:lnTo>
                    <a:pt x="1583" y="916"/>
                  </a:lnTo>
                  <a:lnTo>
                    <a:pt x="525"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921575" y="1771325"/>
              <a:ext cx="40775" cy="29400"/>
            </a:xfrm>
            <a:custGeom>
              <a:rect b="b" l="l" r="r" t="t"/>
              <a:pathLst>
                <a:path extrusionOk="0" h="1176" w="1631">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893100" y="1788075"/>
              <a:ext cx="42075" cy="28675"/>
            </a:xfrm>
            <a:custGeom>
              <a:rect b="b" l="l" r="r" t="t"/>
              <a:pathLst>
                <a:path extrusionOk="0" h="1147" w="1683">
                  <a:moveTo>
                    <a:pt x="0" y="305"/>
                  </a:moveTo>
                  <a:lnTo>
                    <a:pt x="1189" y="1146"/>
                  </a:lnTo>
                  <a:lnTo>
                    <a:pt x="1683" y="855"/>
                  </a:lnTo>
                  <a:lnTo>
                    <a:pt x="51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3864575" y="1804850"/>
              <a:ext cx="43450" cy="27925"/>
            </a:xfrm>
            <a:custGeom>
              <a:rect b="b" l="l" r="r" t="t"/>
              <a:pathLst>
                <a:path extrusionOk="0" h="1117" w="1738">
                  <a:moveTo>
                    <a:pt x="1" y="306"/>
                  </a:moveTo>
                  <a:lnTo>
                    <a:pt x="1242" y="1116"/>
                  </a:lnTo>
                  <a:lnTo>
                    <a:pt x="1737" y="825"/>
                  </a:lnTo>
                  <a:lnTo>
                    <a:pt x="51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3836275" y="1821675"/>
              <a:ext cx="44575" cy="27325"/>
            </a:xfrm>
            <a:custGeom>
              <a:rect b="b" l="l" r="r" t="t"/>
              <a:pathLst>
                <a:path extrusionOk="0" h="1093" w="1783">
                  <a:moveTo>
                    <a:pt x="1" y="312"/>
                  </a:moveTo>
                  <a:lnTo>
                    <a:pt x="1296" y="1092"/>
                  </a:lnTo>
                  <a:lnTo>
                    <a:pt x="1782" y="794"/>
                  </a:lnTo>
                  <a:lnTo>
                    <a:pt x="511"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3808150" y="1838800"/>
              <a:ext cx="45925" cy="26550"/>
            </a:xfrm>
            <a:custGeom>
              <a:rect b="b" l="l" r="r" t="t"/>
              <a:pathLst>
                <a:path extrusionOk="0" h="1062" w="1837">
                  <a:moveTo>
                    <a:pt x="1" y="312"/>
                  </a:moveTo>
                  <a:lnTo>
                    <a:pt x="1349" y="1061"/>
                  </a:lnTo>
                  <a:lnTo>
                    <a:pt x="1836" y="764"/>
                  </a:lnTo>
                  <a:lnTo>
                    <a:pt x="51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3780025" y="1855950"/>
              <a:ext cx="47225" cy="25775"/>
            </a:xfrm>
            <a:custGeom>
              <a:rect b="b" l="l" r="r" t="t"/>
              <a:pathLst>
                <a:path extrusionOk="0" h="1031" w="1889">
                  <a:moveTo>
                    <a:pt x="0" y="313"/>
                  </a:moveTo>
                  <a:lnTo>
                    <a:pt x="1400" y="1030"/>
                  </a:lnTo>
                  <a:lnTo>
                    <a:pt x="1888" y="733"/>
                  </a:lnTo>
                  <a:lnTo>
                    <a:pt x="512"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3752200" y="1873200"/>
              <a:ext cx="48325" cy="25125"/>
            </a:xfrm>
            <a:custGeom>
              <a:rect b="b" l="l" r="r" t="t"/>
              <a:pathLst>
                <a:path extrusionOk="0" h="1005" w="1933">
                  <a:moveTo>
                    <a:pt x="0" y="318"/>
                  </a:moveTo>
                  <a:lnTo>
                    <a:pt x="1453" y="1005"/>
                  </a:lnTo>
                  <a:lnTo>
                    <a:pt x="1932" y="701"/>
                  </a:lnTo>
                  <a:lnTo>
                    <a:pt x="50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3724500" y="1890700"/>
              <a:ext cx="49650" cy="24325"/>
            </a:xfrm>
            <a:custGeom>
              <a:rect b="b" l="l" r="r" t="t"/>
              <a:pathLst>
                <a:path extrusionOk="0" h="973" w="1986">
                  <a:moveTo>
                    <a:pt x="0" y="318"/>
                  </a:moveTo>
                  <a:lnTo>
                    <a:pt x="1505" y="972"/>
                  </a:lnTo>
                  <a:lnTo>
                    <a:pt x="1985" y="669"/>
                  </a:lnTo>
                  <a:lnTo>
                    <a:pt x="504"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3696725" y="1908175"/>
              <a:ext cx="50975" cy="23550"/>
            </a:xfrm>
            <a:custGeom>
              <a:rect b="b" l="l" r="r" t="t"/>
              <a:pathLst>
                <a:path extrusionOk="0" h="942" w="2039">
                  <a:moveTo>
                    <a:pt x="0" y="320"/>
                  </a:moveTo>
                  <a:lnTo>
                    <a:pt x="1558" y="942"/>
                  </a:lnTo>
                  <a:lnTo>
                    <a:pt x="2039" y="638"/>
                  </a:lnTo>
                  <a:lnTo>
                    <a:pt x="50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3669450" y="1925850"/>
              <a:ext cx="52075" cy="22875"/>
            </a:xfrm>
            <a:custGeom>
              <a:rect b="b" l="l" r="r" t="t"/>
              <a:pathLst>
                <a:path extrusionOk="0" h="915" w="2083">
                  <a:moveTo>
                    <a:pt x="0" y="323"/>
                  </a:moveTo>
                  <a:lnTo>
                    <a:pt x="1610" y="914"/>
                  </a:lnTo>
                  <a:lnTo>
                    <a:pt x="2082" y="604"/>
                  </a:lnTo>
                  <a:lnTo>
                    <a:pt x="49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3642175" y="1943625"/>
              <a:ext cx="53375" cy="22100"/>
            </a:xfrm>
            <a:custGeom>
              <a:rect b="b" l="l" r="r" t="t"/>
              <a:pathLst>
                <a:path extrusionOk="0" h="884" w="2135">
                  <a:moveTo>
                    <a:pt x="0" y="325"/>
                  </a:moveTo>
                  <a:lnTo>
                    <a:pt x="1663" y="883"/>
                  </a:lnTo>
                  <a:lnTo>
                    <a:pt x="2135" y="574"/>
                  </a:lnTo>
                  <a:lnTo>
                    <a:pt x="496"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3614875" y="1961475"/>
              <a:ext cx="54675" cy="21300"/>
            </a:xfrm>
            <a:custGeom>
              <a:rect b="b" l="l" r="r" t="t"/>
              <a:pathLst>
                <a:path extrusionOk="0" h="852" w="2187">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3588150" y="1979500"/>
              <a:ext cx="55750" cy="20550"/>
            </a:xfrm>
            <a:custGeom>
              <a:rect b="b" l="l" r="r" t="t"/>
              <a:pathLst>
                <a:path extrusionOk="0" h="822" w="2230">
                  <a:moveTo>
                    <a:pt x="0" y="330"/>
                  </a:moveTo>
                  <a:lnTo>
                    <a:pt x="1767" y="822"/>
                  </a:lnTo>
                  <a:lnTo>
                    <a:pt x="2230" y="508"/>
                  </a:lnTo>
                  <a:lnTo>
                    <a:pt x="48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3561325" y="1997625"/>
              <a:ext cx="57125" cy="19750"/>
            </a:xfrm>
            <a:custGeom>
              <a:rect b="b" l="l" r="r" t="t"/>
              <a:pathLst>
                <a:path extrusionOk="0" h="790" w="2285">
                  <a:moveTo>
                    <a:pt x="0" y="330"/>
                  </a:moveTo>
                  <a:lnTo>
                    <a:pt x="1820" y="789"/>
                  </a:lnTo>
                  <a:lnTo>
                    <a:pt x="2284" y="475"/>
                  </a:lnTo>
                  <a:lnTo>
                    <a:pt x="48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3534650" y="2015800"/>
              <a:ext cx="58225" cy="18950"/>
            </a:xfrm>
            <a:custGeom>
              <a:rect b="b" l="l" r="r" t="t"/>
              <a:pathLst>
                <a:path extrusionOk="0" h="758" w="2329">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3508425" y="2034150"/>
              <a:ext cx="59450" cy="18150"/>
            </a:xfrm>
            <a:custGeom>
              <a:rect b="b" l="l" r="r" t="t"/>
              <a:pathLst>
                <a:path extrusionOk="0" h="726" w="2378">
                  <a:moveTo>
                    <a:pt x="1" y="335"/>
                  </a:moveTo>
                  <a:lnTo>
                    <a:pt x="1924" y="726"/>
                  </a:lnTo>
                  <a:lnTo>
                    <a:pt x="2377" y="407"/>
                  </a:lnTo>
                  <a:lnTo>
                    <a:pt x="47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3482125" y="2052575"/>
              <a:ext cx="60775" cy="17325"/>
            </a:xfrm>
            <a:custGeom>
              <a:rect b="b" l="l" r="r" t="t"/>
              <a:pathLst>
                <a:path extrusionOk="0" h="693" w="2431">
                  <a:moveTo>
                    <a:pt x="1" y="336"/>
                  </a:moveTo>
                  <a:lnTo>
                    <a:pt x="1975" y="692"/>
                  </a:lnTo>
                  <a:lnTo>
                    <a:pt x="2430" y="372"/>
                  </a:lnTo>
                  <a:lnTo>
                    <a:pt x="479"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3456075" y="2071050"/>
              <a:ext cx="61775" cy="16550"/>
            </a:xfrm>
            <a:custGeom>
              <a:rect b="b" l="l" r="r" t="t"/>
              <a:pathLst>
                <a:path extrusionOk="0" h="662" w="2471">
                  <a:moveTo>
                    <a:pt x="0" y="340"/>
                  </a:moveTo>
                  <a:lnTo>
                    <a:pt x="2027" y="661"/>
                  </a:lnTo>
                  <a:lnTo>
                    <a:pt x="2471" y="339"/>
                  </a:lnTo>
                  <a:lnTo>
                    <a:pt x="468"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3430425" y="2089725"/>
              <a:ext cx="63050" cy="15675"/>
            </a:xfrm>
            <a:custGeom>
              <a:rect b="b" l="l" r="r" t="t"/>
              <a:pathLst>
                <a:path extrusionOk="0" h="627" w="2522">
                  <a:moveTo>
                    <a:pt x="0" y="339"/>
                  </a:moveTo>
                  <a:lnTo>
                    <a:pt x="2078" y="627"/>
                  </a:lnTo>
                  <a:lnTo>
                    <a:pt x="2521" y="303"/>
                  </a:lnTo>
                  <a:lnTo>
                    <a:pt x="46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3404675" y="2108425"/>
              <a:ext cx="64400" cy="14850"/>
            </a:xfrm>
            <a:custGeom>
              <a:rect b="b" l="l" r="r" t="t"/>
              <a:pathLst>
                <a:path extrusionOk="0" h="594" w="2576">
                  <a:moveTo>
                    <a:pt x="1" y="341"/>
                  </a:moveTo>
                  <a:lnTo>
                    <a:pt x="2130" y="594"/>
                  </a:lnTo>
                  <a:lnTo>
                    <a:pt x="2575" y="269"/>
                  </a:lnTo>
                  <a:lnTo>
                    <a:pt x="469"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3379325" y="2127200"/>
              <a:ext cx="65275" cy="14050"/>
            </a:xfrm>
            <a:custGeom>
              <a:rect b="b" l="l" r="r" t="t"/>
              <a:pathLst>
                <a:path extrusionOk="0" h="562" w="2611">
                  <a:moveTo>
                    <a:pt x="0" y="344"/>
                  </a:moveTo>
                  <a:lnTo>
                    <a:pt x="2180" y="561"/>
                  </a:lnTo>
                  <a:lnTo>
                    <a:pt x="2611" y="234"/>
                  </a:lnTo>
                  <a:lnTo>
                    <a:pt x="454"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3354250" y="2146125"/>
              <a:ext cx="66650" cy="13175"/>
            </a:xfrm>
            <a:custGeom>
              <a:rect b="b" l="l" r="r" t="t"/>
              <a:pathLst>
                <a:path extrusionOk="0" h="527" w="2666">
                  <a:moveTo>
                    <a:pt x="1" y="344"/>
                  </a:moveTo>
                  <a:lnTo>
                    <a:pt x="2232" y="527"/>
                  </a:lnTo>
                  <a:lnTo>
                    <a:pt x="2665" y="198"/>
                  </a:lnTo>
                  <a:lnTo>
                    <a:pt x="457"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3329125" y="2165100"/>
              <a:ext cx="67950" cy="12325"/>
            </a:xfrm>
            <a:custGeom>
              <a:rect b="b" l="l" r="r" t="t"/>
              <a:pathLst>
                <a:path extrusionOk="0" h="493" w="2718">
                  <a:moveTo>
                    <a:pt x="0" y="346"/>
                  </a:moveTo>
                  <a:lnTo>
                    <a:pt x="2282" y="492"/>
                  </a:lnTo>
                  <a:lnTo>
                    <a:pt x="2717" y="162"/>
                  </a:lnTo>
                  <a:lnTo>
                    <a:pt x="458"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3304500" y="2184150"/>
              <a:ext cx="68825" cy="11450"/>
            </a:xfrm>
            <a:custGeom>
              <a:rect b="b" l="l" r="r" t="t"/>
              <a:pathLst>
                <a:path extrusionOk="0" h="458" w="2753">
                  <a:moveTo>
                    <a:pt x="1" y="348"/>
                  </a:moveTo>
                  <a:lnTo>
                    <a:pt x="2333" y="458"/>
                  </a:lnTo>
                  <a:lnTo>
                    <a:pt x="2752" y="126"/>
                  </a:lnTo>
                  <a:lnTo>
                    <a:pt x="443"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3280100" y="2203300"/>
              <a:ext cx="70100" cy="10600"/>
            </a:xfrm>
            <a:custGeom>
              <a:rect b="b" l="l" r="r" t="t"/>
              <a:pathLst>
                <a:path extrusionOk="0" h="424" w="2804">
                  <a:moveTo>
                    <a:pt x="0" y="350"/>
                  </a:moveTo>
                  <a:lnTo>
                    <a:pt x="2382" y="424"/>
                  </a:lnTo>
                  <a:lnTo>
                    <a:pt x="2804" y="91"/>
                  </a:lnTo>
                  <a:lnTo>
                    <a:pt x="445"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3255625" y="2222525"/>
              <a:ext cx="71375" cy="9700"/>
            </a:xfrm>
            <a:custGeom>
              <a:rect b="b" l="l" r="r" t="t"/>
              <a:pathLst>
                <a:path extrusionOk="0" h="388" w="2855">
                  <a:moveTo>
                    <a:pt x="0" y="351"/>
                  </a:moveTo>
                  <a:lnTo>
                    <a:pt x="2432" y="388"/>
                  </a:lnTo>
                  <a:lnTo>
                    <a:pt x="2855" y="54"/>
                  </a:lnTo>
                  <a:lnTo>
                    <a:pt x="446" y="0"/>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3231750" y="2241800"/>
              <a:ext cx="72250" cy="8850"/>
            </a:xfrm>
            <a:custGeom>
              <a:rect b="b" l="l" r="r" t="t"/>
              <a:pathLst>
                <a:path extrusionOk="0" h="354" w="2890">
                  <a:moveTo>
                    <a:pt x="1" y="353"/>
                  </a:moveTo>
                  <a:lnTo>
                    <a:pt x="2483" y="354"/>
                  </a:lnTo>
                  <a:lnTo>
                    <a:pt x="2890" y="19"/>
                  </a:lnTo>
                  <a:lnTo>
                    <a:pt x="431" y="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3208050" y="2260725"/>
              <a:ext cx="73550" cy="9300"/>
            </a:xfrm>
            <a:custGeom>
              <a:rect b="b" l="l" r="r" t="t"/>
              <a:pathLst>
                <a:path extrusionOk="0" h="372" w="2942">
                  <a:moveTo>
                    <a:pt x="0" y="372"/>
                  </a:moveTo>
                  <a:lnTo>
                    <a:pt x="2532" y="336"/>
                  </a:lnTo>
                  <a:lnTo>
                    <a:pt x="2941" y="0"/>
                  </a:lnTo>
                  <a:lnTo>
                    <a:pt x="432" y="1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3184250" y="2279225"/>
              <a:ext cx="74800" cy="10300"/>
            </a:xfrm>
            <a:custGeom>
              <a:rect b="b" l="l" r="r" t="t"/>
              <a:pathLst>
                <a:path extrusionOk="0" h="412" w="2992">
                  <a:moveTo>
                    <a:pt x="0" y="411"/>
                  </a:moveTo>
                  <a:lnTo>
                    <a:pt x="2581" y="338"/>
                  </a:lnTo>
                  <a:lnTo>
                    <a:pt x="2992" y="0"/>
                  </a:lnTo>
                  <a:lnTo>
                    <a:pt x="434" y="57"/>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3161200" y="2297800"/>
              <a:ext cx="75625" cy="11250"/>
            </a:xfrm>
            <a:custGeom>
              <a:rect b="b" l="l" r="r" t="t"/>
              <a:pathLst>
                <a:path extrusionOk="0" h="450" w="3025">
                  <a:moveTo>
                    <a:pt x="1" y="449"/>
                  </a:moveTo>
                  <a:lnTo>
                    <a:pt x="2630" y="339"/>
                  </a:lnTo>
                  <a:lnTo>
                    <a:pt x="3024" y="1"/>
                  </a:lnTo>
                  <a:lnTo>
                    <a:pt x="417" y="94"/>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3138250" y="2316450"/>
              <a:ext cx="76875" cy="12175"/>
            </a:xfrm>
            <a:custGeom>
              <a:rect b="b" l="l" r="r" t="t"/>
              <a:pathLst>
                <a:path extrusionOk="0" h="487" w="3075">
                  <a:moveTo>
                    <a:pt x="0" y="487"/>
                  </a:moveTo>
                  <a:lnTo>
                    <a:pt x="2678" y="339"/>
                  </a:lnTo>
                  <a:lnTo>
                    <a:pt x="3074" y="0"/>
                  </a:lnTo>
                  <a:lnTo>
                    <a:pt x="419" y="131"/>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3115225" y="2335150"/>
              <a:ext cx="78100" cy="13175"/>
            </a:xfrm>
            <a:custGeom>
              <a:rect b="b" l="l" r="r" t="t"/>
              <a:pathLst>
                <a:path extrusionOk="0" h="527" w="3124">
                  <a:moveTo>
                    <a:pt x="0" y="527"/>
                  </a:moveTo>
                  <a:lnTo>
                    <a:pt x="2725" y="341"/>
                  </a:lnTo>
                  <a:lnTo>
                    <a:pt x="3123" y="0"/>
                  </a:lnTo>
                  <a:lnTo>
                    <a:pt x="419" y="169"/>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3093000" y="2353900"/>
              <a:ext cx="78875" cy="14125"/>
            </a:xfrm>
            <a:custGeom>
              <a:rect b="b" l="l" r="r" t="t"/>
              <a:pathLst>
                <a:path extrusionOk="0" h="565" w="3155">
                  <a:moveTo>
                    <a:pt x="0" y="564"/>
                  </a:moveTo>
                  <a:lnTo>
                    <a:pt x="2774" y="342"/>
                  </a:lnTo>
                  <a:lnTo>
                    <a:pt x="3154" y="1"/>
                  </a:lnTo>
                  <a:lnTo>
                    <a:pt x="401" y="206"/>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3070850" y="2372700"/>
              <a:ext cx="80100" cy="15100"/>
            </a:xfrm>
            <a:custGeom>
              <a:rect b="b" l="l" r="r" t="t"/>
              <a:pathLst>
                <a:path extrusionOk="0" h="604" w="3204">
                  <a:moveTo>
                    <a:pt x="1" y="603"/>
                  </a:moveTo>
                  <a:lnTo>
                    <a:pt x="2821" y="343"/>
                  </a:lnTo>
                  <a:lnTo>
                    <a:pt x="3203" y="1"/>
                  </a:lnTo>
                  <a:lnTo>
                    <a:pt x="404" y="243"/>
                  </a:ln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5750825" y="897650"/>
              <a:ext cx="512325" cy="79375"/>
            </a:xfrm>
            <a:custGeom>
              <a:rect b="b" l="l" r="r" t="t"/>
              <a:pathLst>
                <a:path extrusionOk="0" h="3175" w="20493">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5710350" y="930525"/>
              <a:ext cx="552800" cy="89225"/>
            </a:xfrm>
            <a:custGeom>
              <a:rect b="b" l="l" r="r" t="t"/>
              <a:pathLst>
                <a:path extrusionOk="0" h="3569" w="22112">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356525" y="651475"/>
              <a:ext cx="4906625" cy="4411225"/>
            </a:xfrm>
            <a:custGeom>
              <a:rect b="b" l="l" r="r" t="t"/>
              <a:pathLst>
                <a:path extrusionOk="0" h="176449" w="196265">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6030600" y="2391625"/>
              <a:ext cx="232550" cy="209550"/>
            </a:xfrm>
            <a:custGeom>
              <a:rect b="b" l="l" r="r" t="t"/>
              <a:pathLst>
                <a:path extrusionOk="0" h="8382" w="9302">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6069900" y="2506275"/>
              <a:ext cx="193250" cy="118250"/>
            </a:xfrm>
            <a:custGeom>
              <a:rect b="b" l="l" r="r" t="t"/>
              <a:pathLst>
                <a:path extrusionOk="0" h="4730" w="773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5768750" y="2574325"/>
              <a:ext cx="494400" cy="398700"/>
            </a:xfrm>
            <a:custGeom>
              <a:rect b="b" l="l" r="r" t="t"/>
              <a:pathLst>
                <a:path extrusionOk="0" h="15948" w="19776">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5832900" y="2664925"/>
              <a:ext cx="430250" cy="335150"/>
            </a:xfrm>
            <a:custGeom>
              <a:rect b="b" l="l" r="r" t="t"/>
              <a:pathLst>
                <a:path extrusionOk="0" h="13406" w="1721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8"/>
          <p:cNvSpPr txBox="1"/>
          <p:nvPr>
            <p:ph idx="1" type="subTitle"/>
          </p:nvPr>
        </p:nvSpPr>
        <p:spPr>
          <a:xfrm>
            <a:off x="962750" y="2785075"/>
            <a:ext cx="2733600" cy="1683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3F3F3"/>
                </a:solidFill>
              </a:rPr>
              <a:t>‘Chris’ Jooyoung Cho, </a:t>
            </a:r>
            <a:endParaRPr>
              <a:solidFill>
                <a:srgbClr val="F3F3F3"/>
              </a:solidFill>
            </a:endParaRPr>
          </a:p>
          <a:p>
            <a:pPr indent="0" lvl="0" marL="0" rtl="0" algn="l">
              <a:spcBef>
                <a:spcPts val="0"/>
              </a:spcBef>
              <a:spcAft>
                <a:spcPts val="0"/>
              </a:spcAft>
              <a:buNone/>
            </a:pPr>
            <a:r>
              <a:rPr lang="en">
                <a:solidFill>
                  <a:srgbClr val="F3F3F3"/>
                </a:solidFill>
              </a:rPr>
              <a:t>Shao Xuan Chew, </a:t>
            </a:r>
            <a:endParaRPr>
              <a:solidFill>
                <a:srgbClr val="F3F3F3"/>
              </a:solidFill>
            </a:endParaRPr>
          </a:p>
          <a:p>
            <a:pPr indent="0" lvl="0" marL="0" rtl="0" algn="l">
              <a:spcBef>
                <a:spcPts val="0"/>
              </a:spcBef>
              <a:spcAft>
                <a:spcPts val="0"/>
              </a:spcAft>
              <a:buNone/>
            </a:pPr>
            <a:r>
              <a:rPr lang="en">
                <a:solidFill>
                  <a:srgbClr val="F3F3F3"/>
                </a:solidFill>
              </a:rPr>
              <a:t>Jiaming Pei, </a:t>
            </a:r>
            <a:endParaRPr>
              <a:solidFill>
                <a:srgbClr val="F3F3F3"/>
              </a:solidFill>
            </a:endParaRPr>
          </a:p>
          <a:p>
            <a:pPr indent="0" lvl="0" marL="0" rtl="0" algn="l">
              <a:spcBef>
                <a:spcPts val="0"/>
              </a:spcBef>
              <a:spcAft>
                <a:spcPts val="0"/>
              </a:spcAft>
              <a:buNone/>
            </a:pPr>
            <a:r>
              <a:rPr lang="en">
                <a:solidFill>
                  <a:srgbClr val="F3F3F3"/>
                </a:solidFill>
              </a:rPr>
              <a:t>‘Jessica’ Ziyue Wang,</a:t>
            </a:r>
            <a:endParaRPr>
              <a:solidFill>
                <a:srgbClr val="F3F3F3"/>
              </a:solidFill>
            </a:endParaRPr>
          </a:p>
          <a:p>
            <a:pPr indent="0" lvl="0" marL="0" rtl="0" algn="l">
              <a:lnSpc>
                <a:spcPct val="115000"/>
              </a:lnSpc>
              <a:spcBef>
                <a:spcPts val="0"/>
              </a:spcBef>
              <a:spcAft>
                <a:spcPts val="0"/>
              </a:spcAft>
              <a:buNone/>
            </a:pPr>
            <a:r>
              <a:rPr lang="en">
                <a:solidFill>
                  <a:srgbClr val="F3F3F3"/>
                </a:solidFill>
              </a:rPr>
              <a:t>‘Candice’ Xinyi Zhang, </a:t>
            </a:r>
            <a:endParaRPr>
              <a:solidFill>
                <a:srgbClr val="F3F3F3"/>
              </a:solidFill>
            </a:endParaRPr>
          </a:p>
          <a:p>
            <a:pPr indent="0" lvl="0" marL="0" rtl="0" algn="l">
              <a:lnSpc>
                <a:spcPct val="115000"/>
              </a:lnSpc>
              <a:spcBef>
                <a:spcPts val="0"/>
              </a:spcBef>
              <a:spcAft>
                <a:spcPts val="0"/>
              </a:spcAft>
              <a:buNone/>
            </a:pPr>
            <a:r>
              <a:rPr lang="en">
                <a:solidFill>
                  <a:srgbClr val="F3F3F3"/>
                </a:solidFill>
              </a:rPr>
              <a:t>‘Robert’ Xu Zhu, </a:t>
            </a:r>
            <a:endParaRPr>
              <a:solidFill>
                <a:srgbClr val="F3F3F3"/>
              </a:solidFill>
            </a:endParaRPr>
          </a:p>
          <a:p>
            <a:pPr indent="0" lvl="0" marL="0" rtl="0" algn="l">
              <a:lnSpc>
                <a:spcPct val="115000"/>
              </a:lnSpc>
              <a:spcBef>
                <a:spcPts val="0"/>
              </a:spcBef>
              <a:spcAft>
                <a:spcPts val="0"/>
              </a:spcAft>
              <a:buNone/>
            </a:pPr>
            <a:r>
              <a:rPr lang="en">
                <a:solidFill>
                  <a:srgbClr val="F3F3F3"/>
                </a:solidFill>
              </a:rPr>
              <a:t>‘Samuel’ Delin Zhu</a:t>
            </a:r>
            <a:endParaRPr>
              <a:solidFill>
                <a:srgbClr val="F3F3F3"/>
              </a:solidFill>
            </a:endParaRPr>
          </a:p>
        </p:txBody>
      </p:sp>
      <p:sp>
        <p:nvSpPr>
          <p:cNvPr id="628" name="Google Shape;628;p38"/>
          <p:cNvSpPr txBox="1"/>
          <p:nvPr>
            <p:ph type="ctrTitle"/>
          </p:nvPr>
        </p:nvSpPr>
        <p:spPr>
          <a:xfrm>
            <a:off x="744075" y="334625"/>
            <a:ext cx="4475400" cy="17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5055"/>
              <a:t>Global Video Games Interactive Dashboard</a:t>
            </a:r>
            <a:endParaRPr sz="8755">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47"/>
          <p:cNvPicPr preferRelativeResize="0"/>
          <p:nvPr/>
        </p:nvPicPr>
        <p:blipFill rotWithShape="1">
          <a:blip r:embed="rId3">
            <a:alphaModFix/>
          </a:blip>
          <a:srcRect b="4069" l="1471" r="1062" t="2594"/>
          <a:stretch/>
        </p:blipFill>
        <p:spPr>
          <a:xfrm>
            <a:off x="3237157" y="1194475"/>
            <a:ext cx="5804607" cy="3336376"/>
          </a:xfrm>
          <a:prstGeom prst="rect">
            <a:avLst/>
          </a:prstGeom>
          <a:noFill/>
          <a:ln>
            <a:noFill/>
          </a:ln>
        </p:spPr>
      </p:pic>
      <p:sp>
        <p:nvSpPr>
          <p:cNvPr id="710" name="Google Shape;710;p47"/>
          <p:cNvSpPr txBox="1"/>
          <p:nvPr/>
        </p:nvSpPr>
        <p:spPr>
          <a:xfrm>
            <a:off x="1348500" y="66905"/>
            <a:ext cx="6447000" cy="9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Teko"/>
                <a:ea typeface="Teko"/>
                <a:cs typeface="Teko"/>
                <a:sym typeface="Teko"/>
              </a:rPr>
              <a:t>Exploratory Data Analysis: </a:t>
            </a:r>
            <a:endParaRPr sz="2400">
              <a:solidFill>
                <a:srgbClr val="F3F3F3"/>
              </a:solidFill>
              <a:latin typeface="Teko"/>
              <a:ea typeface="Teko"/>
              <a:cs typeface="Teko"/>
              <a:sym typeface="Teko"/>
            </a:endParaRPr>
          </a:p>
          <a:p>
            <a:pPr indent="0" lvl="0" marL="0" rtl="0" algn="ctr">
              <a:spcBef>
                <a:spcPts val="0"/>
              </a:spcBef>
              <a:spcAft>
                <a:spcPts val="0"/>
              </a:spcAft>
              <a:buNone/>
            </a:pPr>
            <a:r>
              <a:rPr lang="en" sz="2400">
                <a:solidFill>
                  <a:schemeClr val="lt1"/>
                </a:solidFill>
                <a:latin typeface="Teko"/>
                <a:ea typeface="Teko"/>
                <a:cs typeface="Teko"/>
                <a:sym typeface="Teko"/>
              </a:rPr>
              <a:t>Influence of Geographical Region on sales</a:t>
            </a:r>
            <a:endParaRPr sz="2400">
              <a:solidFill>
                <a:srgbClr val="F3F3F3"/>
              </a:solidFill>
              <a:latin typeface="Teko"/>
              <a:ea typeface="Teko"/>
              <a:cs typeface="Teko"/>
              <a:sym typeface="Teko"/>
            </a:endParaRPr>
          </a:p>
        </p:txBody>
      </p:sp>
      <p:pic>
        <p:nvPicPr>
          <p:cNvPr id="711" name="Google Shape;711;p47"/>
          <p:cNvPicPr preferRelativeResize="0"/>
          <p:nvPr/>
        </p:nvPicPr>
        <p:blipFill>
          <a:blip r:embed="rId4">
            <a:alphaModFix/>
          </a:blip>
          <a:stretch>
            <a:fillRect/>
          </a:stretch>
        </p:blipFill>
        <p:spPr>
          <a:xfrm>
            <a:off x="649713" y="1111265"/>
            <a:ext cx="1920350" cy="1270900"/>
          </a:xfrm>
          <a:prstGeom prst="rect">
            <a:avLst/>
          </a:prstGeom>
          <a:noFill/>
          <a:ln>
            <a:noFill/>
          </a:ln>
        </p:spPr>
      </p:pic>
      <p:pic>
        <p:nvPicPr>
          <p:cNvPr id="712" name="Google Shape;712;p47"/>
          <p:cNvPicPr preferRelativeResize="0"/>
          <p:nvPr/>
        </p:nvPicPr>
        <p:blipFill>
          <a:blip r:embed="rId5">
            <a:alphaModFix/>
          </a:blip>
          <a:stretch>
            <a:fillRect/>
          </a:stretch>
        </p:blipFill>
        <p:spPr>
          <a:xfrm>
            <a:off x="102238" y="2613674"/>
            <a:ext cx="1421043" cy="946201"/>
          </a:xfrm>
          <a:prstGeom prst="rect">
            <a:avLst/>
          </a:prstGeom>
          <a:noFill/>
          <a:ln>
            <a:noFill/>
          </a:ln>
        </p:spPr>
      </p:pic>
      <p:pic>
        <p:nvPicPr>
          <p:cNvPr id="713" name="Google Shape;713;p47"/>
          <p:cNvPicPr preferRelativeResize="0"/>
          <p:nvPr/>
        </p:nvPicPr>
        <p:blipFill rotWithShape="1">
          <a:blip r:embed="rId6">
            <a:alphaModFix/>
          </a:blip>
          <a:srcRect b="0" l="3966" r="0" t="0"/>
          <a:stretch/>
        </p:blipFill>
        <p:spPr>
          <a:xfrm>
            <a:off x="1671563" y="2619063"/>
            <a:ext cx="1417319" cy="935431"/>
          </a:xfrm>
          <a:prstGeom prst="rect">
            <a:avLst/>
          </a:prstGeom>
          <a:noFill/>
          <a:ln>
            <a:noFill/>
          </a:ln>
        </p:spPr>
      </p:pic>
      <p:pic>
        <p:nvPicPr>
          <p:cNvPr id="714" name="Google Shape;714;p47"/>
          <p:cNvPicPr preferRelativeResize="0"/>
          <p:nvPr/>
        </p:nvPicPr>
        <p:blipFill>
          <a:blip r:embed="rId7">
            <a:alphaModFix/>
          </a:blip>
          <a:stretch>
            <a:fillRect/>
          </a:stretch>
        </p:blipFill>
        <p:spPr>
          <a:xfrm>
            <a:off x="104100" y="3696425"/>
            <a:ext cx="1417321" cy="907084"/>
          </a:xfrm>
          <a:prstGeom prst="rect">
            <a:avLst/>
          </a:prstGeom>
          <a:noFill/>
          <a:ln>
            <a:noFill/>
          </a:ln>
        </p:spPr>
      </p:pic>
      <p:pic>
        <p:nvPicPr>
          <p:cNvPr id="715" name="Google Shape;715;p47"/>
          <p:cNvPicPr preferRelativeResize="0"/>
          <p:nvPr/>
        </p:nvPicPr>
        <p:blipFill>
          <a:blip r:embed="rId8">
            <a:alphaModFix/>
          </a:blip>
          <a:stretch>
            <a:fillRect/>
          </a:stretch>
        </p:blipFill>
        <p:spPr>
          <a:xfrm>
            <a:off x="1671563" y="3696425"/>
            <a:ext cx="1417320" cy="9070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48"/>
          <p:cNvPicPr preferRelativeResize="0"/>
          <p:nvPr/>
        </p:nvPicPr>
        <p:blipFill>
          <a:blip r:embed="rId3">
            <a:alphaModFix/>
          </a:blip>
          <a:stretch>
            <a:fillRect/>
          </a:stretch>
        </p:blipFill>
        <p:spPr>
          <a:xfrm>
            <a:off x="1061975" y="1557251"/>
            <a:ext cx="8023051" cy="3226425"/>
          </a:xfrm>
          <a:prstGeom prst="rect">
            <a:avLst/>
          </a:prstGeom>
          <a:noFill/>
          <a:ln>
            <a:noFill/>
          </a:ln>
        </p:spPr>
      </p:pic>
      <p:sp>
        <p:nvSpPr>
          <p:cNvPr id="721" name="Google Shape;721;p48"/>
          <p:cNvSpPr txBox="1"/>
          <p:nvPr/>
        </p:nvSpPr>
        <p:spPr>
          <a:xfrm>
            <a:off x="1348500" y="66905"/>
            <a:ext cx="6447000" cy="9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Teko"/>
                <a:ea typeface="Teko"/>
                <a:cs typeface="Teko"/>
                <a:sym typeface="Teko"/>
              </a:rPr>
              <a:t>Exploratory Data Analysis: </a:t>
            </a:r>
            <a:endParaRPr sz="2400">
              <a:solidFill>
                <a:srgbClr val="F3F3F3"/>
              </a:solidFill>
              <a:latin typeface="Teko"/>
              <a:ea typeface="Teko"/>
              <a:cs typeface="Teko"/>
              <a:sym typeface="Teko"/>
            </a:endParaRPr>
          </a:p>
          <a:p>
            <a:pPr indent="0" lvl="0" marL="0" rtl="0" algn="ctr">
              <a:spcBef>
                <a:spcPts val="0"/>
              </a:spcBef>
              <a:spcAft>
                <a:spcPts val="0"/>
              </a:spcAft>
              <a:buNone/>
            </a:pPr>
            <a:r>
              <a:rPr lang="en" sz="2400">
                <a:solidFill>
                  <a:schemeClr val="lt1"/>
                </a:solidFill>
                <a:latin typeface="Teko"/>
                <a:ea typeface="Teko"/>
                <a:cs typeface="Teko"/>
                <a:sym typeface="Teko"/>
              </a:rPr>
              <a:t>Publishers</a:t>
            </a:r>
            <a:endParaRPr sz="2400">
              <a:solidFill>
                <a:srgbClr val="F3F3F3"/>
              </a:solidFill>
              <a:latin typeface="Teko"/>
              <a:ea typeface="Teko"/>
              <a:cs typeface="Teko"/>
              <a:sym typeface="Teko"/>
            </a:endParaRPr>
          </a:p>
        </p:txBody>
      </p:sp>
      <p:pic>
        <p:nvPicPr>
          <p:cNvPr id="722" name="Google Shape;722;p48"/>
          <p:cNvPicPr preferRelativeResize="0"/>
          <p:nvPr/>
        </p:nvPicPr>
        <p:blipFill>
          <a:blip r:embed="rId4">
            <a:alphaModFix/>
          </a:blip>
          <a:stretch>
            <a:fillRect/>
          </a:stretch>
        </p:blipFill>
        <p:spPr>
          <a:xfrm>
            <a:off x="163225" y="894050"/>
            <a:ext cx="2743201" cy="573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9"/>
          <p:cNvSpPr txBox="1"/>
          <p:nvPr>
            <p:ph type="ctrTitle"/>
          </p:nvPr>
        </p:nvSpPr>
        <p:spPr>
          <a:xfrm>
            <a:off x="1964851" y="-45504"/>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solidFill>
                  <a:srgbClr val="F3F3F3"/>
                </a:solidFill>
              </a:rPr>
              <a:t>Target Dashboard Users</a:t>
            </a:r>
            <a:endParaRPr sz="2900">
              <a:solidFill>
                <a:srgbClr val="F3F3F3"/>
              </a:solidFill>
            </a:endParaRPr>
          </a:p>
        </p:txBody>
      </p:sp>
      <p:sp>
        <p:nvSpPr>
          <p:cNvPr id="728" name="Google Shape;728;p49"/>
          <p:cNvSpPr/>
          <p:nvPr/>
        </p:nvSpPr>
        <p:spPr>
          <a:xfrm>
            <a:off x="4534439" y="1899065"/>
            <a:ext cx="70150" cy="70150"/>
          </a:xfrm>
          <a:custGeom>
            <a:rect b="b" l="l" r="r" t="t"/>
            <a:pathLst>
              <a:path extrusionOk="0" h="2954" w="2954">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txBox="1"/>
          <p:nvPr>
            <p:ph idx="4294967295" type="subTitle"/>
          </p:nvPr>
        </p:nvSpPr>
        <p:spPr>
          <a:xfrm>
            <a:off x="6407137" y="2054947"/>
            <a:ext cx="1890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rgbClr val="F3F3F3"/>
                </a:solidFill>
              </a:rPr>
              <a:t>Which geographical area is best market?</a:t>
            </a:r>
            <a:endParaRPr sz="1000">
              <a:solidFill>
                <a:srgbClr val="F3F3F3"/>
              </a:solidFill>
            </a:endParaRPr>
          </a:p>
        </p:txBody>
      </p:sp>
      <p:sp>
        <p:nvSpPr>
          <p:cNvPr id="730" name="Google Shape;730;p49"/>
          <p:cNvSpPr txBox="1"/>
          <p:nvPr>
            <p:ph idx="4294967295" type="ctrTitle"/>
          </p:nvPr>
        </p:nvSpPr>
        <p:spPr>
          <a:xfrm>
            <a:off x="6407148" y="1682825"/>
            <a:ext cx="2421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3F3F3"/>
                </a:solidFill>
              </a:rPr>
              <a:t>Geographical Difference</a:t>
            </a:r>
            <a:endParaRPr sz="2400">
              <a:solidFill>
                <a:srgbClr val="F3F3F3"/>
              </a:solidFill>
              <a:latin typeface="Teko"/>
              <a:ea typeface="Teko"/>
              <a:cs typeface="Teko"/>
              <a:sym typeface="Teko"/>
            </a:endParaRPr>
          </a:p>
        </p:txBody>
      </p:sp>
      <p:sp>
        <p:nvSpPr>
          <p:cNvPr id="731" name="Google Shape;731;p49"/>
          <p:cNvSpPr txBox="1"/>
          <p:nvPr>
            <p:ph idx="4294967295" type="subTitle"/>
          </p:nvPr>
        </p:nvSpPr>
        <p:spPr>
          <a:xfrm>
            <a:off x="854510" y="3735942"/>
            <a:ext cx="18591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000">
                <a:solidFill>
                  <a:srgbClr val="F3F3F3"/>
                </a:solidFill>
              </a:rPr>
              <a:t>What makes each console stand out? Which genre does each console have the best performance?</a:t>
            </a:r>
            <a:endParaRPr sz="1000">
              <a:solidFill>
                <a:srgbClr val="F3F3F3"/>
              </a:solidFill>
            </a:endParaRPr>
          </a:p>
        </p:txBody>
      </p:sp>
      <p:sp>
        <p:nvSpPr>
          <p:cNvPr id="732" name="Google Shape;732;p49"/>
          <p:cNvSpPr txBox="1"/>
          <p:nvPr>
            <p:ph idx="4294967295" type="subTitle"/>
          </p:nvPr>
        </p:nvSpPr>
        <p:spPr>
          <a:xfrm>
            <a:off x="846563" y="2054947"/>
            <a:ext cx="1859100" cy="111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000">
                <a:solidFill>
                  <a:srgbClr val="F3F3F3"/>
                </a:solidFill>
              </a:rPr>
              <a:t>How does console game sales change over time?</a:t>
            </a:r>
            <a:endParaRPr sz="1000">
              <a:solidFill>
                <a:srgbClr val="F3F3F3"/>
              </a:solidFill>
            </a:endParaRPr>
          </a:p>
        </p:txBody>
      </p:sp>
      <p:sp>
        <p:nvSpPr>
          <p:cNvPr id="733" name="Google Shape;733;p49"/>
          <p:cNvSpPr txBox="1"/>
          <p:nvPr>
            <p:ph idx="4294967295" type="ctrTitle"/>
          </p:nvPr>
        </p:nvSpPr>
        <p:spPr>
          <a:xfrm>
            <a:off x="73126" y="3375200"/>
            <a:ext cx="26619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3F3F3"/>
                </a:solidFill>
              </a:rPr>
              <a:t>Market Leader Comparison</a:t>
            </a:r>
            <a:endParaRPr sz="2400">
              <a:solidFill>
                <a:srgbClr val="F3F3F3"/>
              </a:solidFill>
              <a:latin typeface="Teko"/>
              <a:ea typeface="Teko"/>
              <a:cs typeface="Teko"/>
              <a:sym typeface="Teko"/>
            </a:endParaRPr>
          </a:p>
        </p:txBody>
      </p:sp>
      <p:sp>
        <p:nvSpPr>
          <p:cNvPr id="734" name="Google Shape;734;p49"/>
          <p:cNvSpPr txBox="1"/>
          <p:nvPr>
            <p:ph idx="4294967295" type="ctrTitle"/>
          </p:nvPr>
        </p:nvSpPr>
        <p:spPr>
          <a:xfrm>
            <a:off x="511893" y="1682825"/>
            <a:ext cx="22032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3F3F3"/>
                </a:solidFill>
              </a:rPr>
              <a:t>Market Profitability</a:t>
            </a:r>
            <a:endParaRPr sz="2400">
              <a:solidFill>
                <a:srgbClr val="F3F3F3"/>
              </a:solidFill>
              <a:latin typeface="Teko"/>
              <a:ea typeface="Teko"/>
              <a:cs typeface="Teko"/>
              <a:sym typeface="Teko"/>
            </a:endParaRPr>
          </a:p>
        </p:txBody>
      </p:sp>
      <p:sp>
        <p:nvSpPr>
          <p:cNvPr id="735" name="Google Shape;735;p49"/>
          <p:cNvSpPr/>
          <p:nvPr/>
        </p:nvSpPr>
        <p:spPr>
          <a:xfrm>
            <a:off x="3265206" y="1926208"/>
            <a:ext cx="2608615" cy="2608900"/>
          </a:xfrm>
          <a:custGeom>
            <a:rect b="b" l="l" r="r" t="t"/>
            <a:pathLst>
              <a:path extrusionOk="0" h="109860" w="109848">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3358510" y="2020082"/>
            <a:ext cx="2421723" cy="2421438"/>
          </a:xfrm>
          <a:custGeom>
            <a:rect b="b" l="l" r="r" t="t"/>
            <a:pathLst>
              <a:path extrusionOk="0" h="101966" w="101978">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4604565" y="2134307"/>
            <a:ext cx="1060587" cy="1040235"/>
          </a:xfrm>
          <a:custGeom>
            <a:rect b="b" l="l" r="r" t="t"/>
            <a:pathLst>
              <a:path extrusionOk="0" h="43804" w="44661">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3473875" y="2135447"/>
            <a:ext cx="1032589" cy="1039096"/>
          </a:xfrm>
          <a:custGeom>
            <a:rect b="b" l="l" r="r" t="t"/>
            <a:pathLst>
              <a:path extrusionOk="0" h="43756" w="43482">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473305" y="3272644"/>
            <a:ext cx="1033159" cy="1053225"/>
          </a:xfrm>
          <a:custGeom>
            <a:rect b="b" l="l" r="r" t="t"/>
            <a:pathLst>
              <a:path extrusionOk="0" h="44351" w="43506">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4604565" y="3272644"/>
            <a:ext cx="1061157" cy="1054365"/>
          </a:xfrm>
          <a:custGeom>
            <a:rect b="b" l="l" r="r" t="t"/>
            <a:pathLst>
              <a:path extrusionOk="0" h="44399" w="44685">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3712229" y="3140869"/>
            <a:ext cx="117645" cy="43007"/>
          </a:xfrm>
          <a:custGeom>
            <a:rect b="b" l="l" r="r" t="t"/>
            <a:pathLst>
              <a:path extrusionOk="0" h="1811" w="4954">
                <a:moveTo>
                  <a:pt x="119" y="1"/>
                </a:moveTo>
                <a:lnTo>
                  <a:pt x="0" y="1513"/>
                </a:lnTo>
                <a:lnTo>
                  <a:pt x="4858" y="1811"/>
                </a:lnTo>
                <a:lnTo>
                  <a:pt x="4953" y="501"/>
                </a:lnTo>
                <a:lnTo>
                  <a:pt x="11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3722393" y="3052101"/>
            <a:ext cx="119616" cy="54596"/>
          </a:xfrm>
          <a:custGeom>
            <a:rect b="b" l="l" r="r" t="t"/>
            <a:pathLst>
              <a:path extrusionOk="0" h="2299" w="5037">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742198" y="2965019"/>
            <a:ext cx="120186" cy="65614"/>
          </a:xfrm>
          <a:custGeom>
            <a:rect b="b" l="l" r="r" t="t"/>
            <a:pathLst>
              <a:path extrusionOk="0" h="2763" w="5061">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3770743" y="2881309"/>
            <a:ext cx="119355" cy="75517"/>
          </a:xfrm>
          <a:custGeom>
            <a:rect b="b" l="l" r="r" t="t"/>
            <a:pathLst>
              <a:path extrusionOk="0" h="3180" w="5026">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3808074" y="2801018"/>
            <a:ext cx="117360" cy="85135"/>
          </a:xfrm>
          <a:custGeom>
            <a:rect b="b" l="l" r="r" t="t"/>
            <a:pathLst>
              <a:path extrusionOk="0" h="3585" w="4942">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3854144" y="2725810"/>
            <a:ext cx="113703" cy="93328"/>
          </a:xfrm>
          <a:custGeom>
            <a:rect b="b" l="l" r="r" t="t"/>
            <a:pathLst>
              <a:path extrusionOk="0" h="3930" w="4788">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3907600" y="2655684"/>
            <a:ext cx="109428" cy="100974"/>
          </a:xfrm>
          <a:custGeom>
            <a:rect b="b" l="l" r="r" t="t"/>
            <a:pathLst>
              <a:path extrusionOk="0" h="4252" w="4608">
                <a:moveTo>
                  <a:pt x="988" y="1"/>
                </a:moveTo>
                <a:lnTo>
                  <a:pt x="0" y="1156"/>
                </a:lnTo>
                <a:lnTo>
                  <a:pt x="3739" y="4251"/>
                </a:lnTo>
                <a:lnTo>
                  <a:pt x="4608" y="3263"/>
                </a:lnTo>
                <a:lnTo>
                  <a:pt x="98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3968393" y="2592064"/>
            <a:ext cx="103492" cy="107481"/>
          </a:xfrm>
          <a:custGeom>
            <a:rect b="b" l="l" r="r" t="t"/>
            <a:pathLst>
              <a:path extrusionOk="0" h="4526" w="4358">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4035955" y="2535806"/>
            <a:ext cx="96439" cy="112278"/>
          </a:xfrm>
          <a:custGeom>
            <a:rect b="b" l="l" r="r" t="t"/>
            <a:pathLst>
              <a:path extrusionOk="0" h="4728" w="4061">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4109192" y="2486602"/>
            <a:ext cx="88531" cy="116244"/>
          </a:xfrm>
          <a:custGeom>
            <a:rect b="b" l="l" r="r" t="t"/>
            <a:pathLst>
              <a:path extrusionOk="0" h="4895" w="3728">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4187226" y="2445898"/>
            <a:ext cx="79768" cy="118761"/>
          </a:xfrm>
          <a:custGeom>
            <a:rect b="b" l="l" r="r" t="t"/>
            <a:pathLst>
              <a:path extrusionOk="0" h="5001" w="3359">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4270081" y="2413673"/>
            <a:ext cx="69556" cy="119901"/>
          </a:xfrm>
          <a:custGeom>
            <a:rect b="b" l="l" r="r" t="t"/>
            <a:pathLst>
              <a:path extrusionOk="0" h="5049" w="2929">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4355739" y="2390187"/>
            <a:ext cx="59131" cy="119925"/>
          </a:xfrm>
          <a:custGeom>
            <a:rect b="b" l="l" r="r" t="t"/>
            <a:pathLst>
              <a:path extrusionOk="0" h="5050" w="2490">
                <a:moveTo>
                  <a:pt x="1477" y="1"/>
                </a:moveTo>
                <a:lnTo>
                  <a:pt x="1" y="346"/>
                </a:lnTo>
                <a:lnTo>
                  <a:pt x="1215" y="5049"/>
                </a:lnTo>
                <a:lnTo>
                  <a:pt x="2489" y="4763"/>
                </a:lnTo>
                <a:lnTo>
                  <a:pt x="1477"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4443961" y="2376342"/>
            <a:ext cx="47804" cy="118785"/>
          </a:xfrm>
          <a:custGeom>
            <a:rect b="b" l="l" r="r" t="t"/>
            <a:pathLst>
              <a:path extrusionOk="0" h="5002" w="2013">
                <a:moveTo>
                  <a:pt x="1501" y="0"/>
                </a:moveTo>
                <a:lnTo>
                  <a:pt x="0" y="191"/>
                </a:lnTo>
                <a:lnTo>
                  <a:pt x="703" y="5001"/>
                </a:lnTo>
                <a:lnTo>
                  <a:pt x="2013" y="4834"/>
                </a:lnTo>
                <a:lnTo>
                  <a:pt x="150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4533584" y="2371545"/>
            <a:ext cx="35930" cy="116220"/>
          </a:xfrm>
          <a:custGeom>
            <a:rect b="b" l="l" r="r" t="t"/>
            <a:pathLst>
              <a:path extrusionOk="0" h="4894" w="1513">
                <a:moveTo>
                  <a:pt x="1513" y="0"/>
                </a:moveTo>
                <a:lnTo>
                  <a:pt x="1" y="36"/>
                </a:lnTo>
                <a:lnTo>
                  <a:pt x="203" y="4893"/>
                </a:lnTo>
                <a:lnTo>
                  <a:pt x="1513" y="4858"/>
                </a:lnTo>
                <a:lnTo>
                  <a:pt x="151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a:off x="4616154" y="2373516"/>
            <a:ext cx="43007" cy="117645"/>
          </a:xfrm>
          <a:custGeom>
            <a:rect b="b" l="l" r="r" t="t"/>
            <a:pathLst>
              <a:path extrusionOk="0" h="4954" w="1811">
                <a:moveTo>
                  <a:pt x="298" y="0"/>
                </a:moveTo>
                <a:lnTo>
                  <a:pt x="0" y="4846"/>
                </a:lnTo>
                <a:lnTo>
                  <a:pt x="1310" y="4953"/>
                </a:lnTo>
                <a:lnTo>
                  <a:pt x="1810" y="119"/>
                </a:lnTo>
                <a:lnTo>
                  <a:pt x="29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a:off x="4693618" y="2383680"/>
            <a:ext cx="54311" cy="119640"/>
          </a:xfrm>
          <a:custGeom>
            <a:rect b="b" l="l" r="r" t="t"/>
            <a:pathLst>
              <a:path extrusionOk="0" h="5038" w="2287">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4769396" y="2403200"/>
            <a:ext cx="65614" cy="120186"/>
          </a:xfrm>
          <a:custGeom>
            <a:rect b="b" l="l" r="r" t="t"/>
            <a:pathLst>
              <a:path extrusionOk="0" h="5061" w="2763">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4843204" y="2431769"/>
            <a:ext cx="75493" cy="119616"/>
          </a:xfrm>
          <a:custGeom>
            <a:rect b="b" l="l" r="r" t="t"/>
            <a:pathLst>
              <a:path extrusionOk="0" h="5037" w="3179">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4913876" y="2469361"/>
            <a:ext cx="85135" cy="117360"/>
          </a:xfrm>
          <a:custGeom>
            <a:rect b="b" l="l" r="r" t="t"/>
            <a:pathLst>
              <a:path extrusionOk="0" h="4942" w="3585">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4980892" y="2515170"/>
            <a:ext cx="93613" cy="113964"/>
          </a:xfrm>
          <a:custGeom>
            <a:rect b="b" l="l" r="r" t="t"/>
            <a:pathLst>
              <a:path extrusionOk="0" h="4799" w="3942">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5043371" y="2568602"/>
            <a:ext cx="100974" cy="109452"/>
          </a:xfrm>
          <a:custGeom>
            <a:rect b="b" l="l" r="r" t="t"/>
            <a:pathLst>
              <a:path extrusionOk="0" h="4609" w="4252">
                <a:moveTo>
                  <a:pt x="3108" y="1"/>
                </a:moveTo>
                <a:lnTo>
                  <a:pt x="1" y="3751"/>
                </a:lnTo>
                <a:lnTo>
                  <a:pt x="989" y="4608"/>
                </a:lnTo>
                <a:lnTo>
                  <a:pt x="4251" y="1001"/>
                </a:lnTo>
                <a:lnTo>
                  <a:pt x="3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9"/>
          <p:cNvSpPr/>
          <p:nvPr/>
        </p:nvSpPr>
        <p:spPr>
          <a:xfrm>
            <a:off x="5100769" y="2629680"/>
            <a:ext cx="107196" cy="103515"/>
          </a:xfrm>
          <a:custGeom>
            <a:rect b="b" l="l" r="r" t="t"/>
            <a:pathLst>
              <a:path extrusionOk="0" h="4359" w="4514">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p:nvPr/>
        </p:nvSpPr>
        <p:spPr>
          <a:xfrm>
            <a:off x="5151945" y="2697242"/>
            <a:ext cx="112278" cy="96462"/>
          </a:xfrm>
          <a:custGeom>
            <a:rect b="b" l="l" r="r" t="t"/>
            <a:pathLst>
              <a:path extrusionOk="0" h="4062" w="4728">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5197184" y="2770194"/>
            <a:ext cx="116244" cy="88816"/>
          </a:xfrm>
          <a:custGeom>
            <a:rect b="b" l="l" r="r" t="t"/>
            <a:pathLst>
              <a:path extrusionOk="0" h="3740" w="4895">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9"/>
          <p:cNvSpPr/>
          <p:nvPr/>
        </p:nvSpPr>
        <p:spPr>
          <a:xfrm>
            <a:off x="5235370" y="2848513"/>
            <a:ext cx="118761" cy="79768"/>
          </a:xfrm>
          <a:custGeom>
            <a:rect b="b" l="l" r="r" t="t"/>
            <a:pathLst>
              <a:path extrusionOk="0" h="3359" w="5001">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5266455" y="2931083"/>
            <a:ext cx="120186" cy="69865"/>
          </a:xfrm>
          <a:custGeom>
            <a:rect b="b" l="l" r="r" t="t"/>
            <a:pathLst>
              <a:path extrusionOk="0" h="2942" w="5061">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5289918" y="3017026"/>
            <a:ext cx="119925" cy="58846"/>
          </a:xfrm>
          <a:custGeom>
            <a:rect b="b" l="l" r="r" t="t"/>
            <a:pathLst>
              <a:path extrusionOk="0" h="2478" w="5050">
                <a:moveTo>
                  <a:pt x="4704" y="1"/>
                </a:moveTo>
                <a:lnTo>
                  <a:pt x="1" y="1203"/>
                </a:lnTo>
                <a:lnTo>
                  <a:pt x="287" y="2477"/>
                </a:lnTo>
                <a:lnTo>
                  <a:pt x="5049" y="1477"/>
                </a:lnTo>
                <a:lnTo>
                  <a:pt x="4704"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5305187" y="3105248"/>
            <a:ext cx="118785" cy="47519"/>
          </a:xfrm>
          <a:custGeom>
            <a:rect b="b" l="l" r="r" t="t"/>
            <a:pathLst>
              <a:path extrusionOk="0" h="2001" w="5002">
                <a:moveTo>
                  <a:pt x="4811" y="1"/>
                </a:moveTo>
                <a:lnTo>
                  <a:pt x="1" y="703"/>
                </a:lnTo>
                <a:lnTo>
                  <a:pt x="156" y="2001"/>
                </a:lnTo>
                <a:lnTo>
                  <a:pt x="5001" y="1501"/>
                </a:lnTo>
                <a:lnTo>
                  <a:pt x="481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5312264" y="3194609"/>
            <a:ext cx="116220" cy="35930"/>
          </a:xfrm>
          <a:custGeom>
            <a:rect b="b" l="l" r="r" t="t"/>
            <a:pathLst>
              <a:path extrusionOk="0" h="1513" w="4894">
                <a:moveTo>
                  <a:pt x="4858" y="0"/>
                </a:moveTo>
                <a:lnTo>
                  <a:pt x="1" y="202"/>
                </a:lnTo>
                <a:lnTo>
                  <a:pt x="36" y="1512"/>
                </a:lnTo>
                <a:lnTo>
                  <a:pt x="4894" y="1512"/>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5308868" y="3277441"/>
            <a:ext cx="117930" cy="43007"/>
          </a:xfrm>
          <a:custGeom>
            <a:rect b="b" l="l" r="r" t="t"/>
            <a:pathLst>
              <a:path extrusionOk="0" h="1811" w="4966">
                <a:moveTo>
                  <a:pt x="108" y="1"/>
                </a:moveTo>
                <a:lnTo>
                  <a:pt x="1" y="1310"/>
                </a:lnTo>
                <a:lnTo>
                  <a:pt x="4846" y="1810"/>
                </a:lnTo>
                <a:lnTo>
                  <a:pt x="4966" y="298"/>
                </a:lnTo>
                <a:lnTo>
                  <a:pt x="10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5296995" y="3354620"/>
            <a:ext cx="119331" cy="54596"/>
          </a:xfrm>
          <a:custGeom>
            <a:rect b="b" l="l" r="r" t="t"/>
            <a:pathLst>
              <a:path extrusionOk="0" h="2299" w="5025">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5276643" y="3430683"/>
            <a:ext cx="120186" cy="65353"/>
          </a:xfrm>
          <a:custGeom>
            <a:rect b="b" l="l" r="r" t="t"/>
            <a:pathLst>
              <a:path extrusionOk="0" h="2752" w="5061">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5248645" y="3504206"/>
            <a:ext cx="119355" cy="75802"/>
          </a:xfrm>
          <a:custGeom>
            <a:rect b="b" l="l" r="r" t="t"/>
            <a:pathLst>
              <a:path extrusionOk="0" h="3192" w="5026">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5213308" y="3574878"/>
            <a:ext cx="117360" cy="85135"/>
          </a:xfrm>
          <a:custGeom>
            <a:rect b="b" l="l" r="r" t="t"/>
            <a:pathLst>
              <a:path extrusionOk="0" h="3585" w="4942">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5170895" y="3642179"/>
            <a:ext cx="113964" cy="93328"/>
          </a:xfrm>
          <a:custGeom>
            <a:rect b="b" l="l" r="r" t="t"/>
            <a:pathLst>
              <a:path extrusionOk="0" h="3930" w="4799">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5121976" y="3704658"/>
            <a:ext cx="109452" cy="100689"/>
          </a:xfrm>
          <a:custGeom>
            <a:rect b="b" l="l" r="r" t="t"/>
            <a:pathLst>
              <a:path extrusionOk="0" h="4240" w="4609">
                <a:moveTo>
                  <a:pt x="858" y="1"/>
                </a:moveTo>
                <a:lnTo>
                  <a:pt x="1" y="989"/>
                </a:lnTo>
                <a:lnTo>
                  <a:pt x="3620" y="4239"/>
                </a:lnTo>
                <a:lnTo>
                  <a:pt x="4608" y="3096"/>
                </a:lnTo>
                <a:lnTo>
                  <a:pt x="85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5066834" y="3761771"/>
            <a:ext cx="103515" cy="107196"/>
          </a:xfrm>
          <a:custGeom>
            <a:rect b="b" l="l" r="r" t="t"/>
            <a:pathLst>
              <a:path extrusionOk="0" h="4514" w="4359">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5006325" y="3813232"/>
            <a:ext cx="96724" cy="112278"/>
          </a:xfrm>
          <a:custGeom>
            <a:rect b="b" l="l" r="r" t="t"/>
            <a:pathLst>
              <a:path extrusionOk="0" h="4728" w="4073">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4941020" y="3858471"/>
            <a:ext cx="88816" cy="115959"/>
          </a:xfrm>
          <a:custGeom>
            <a:rect b="b" l="l" r="r" t="t"/>
            <a:pathLst>
              <a:path extrusionOk="0" h="4883" w="374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4871748" y="3896657"/>
            <a:ext cx="79768" cy="118761"/>
          </a:xfrm>
          <a:custGeom>
            <a:rect b="b" l="l" r="r" t="t"/>
            <a:pathLst>
              <a:path extrusionOk="0" h="5001" w="3359">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4799366" y="3927742"/>
            <a:ext cx="69580" cy="119925"/>
          </a:xfrm>
          <a:custGeom>
            <a:rect b="b" l="l" r="r" t="t"/>
            <a:pathLst>
              <a:path extrusionOk="0" h="5050" w="293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4724157" y="3950944"/>
            <a:ext cx="59108" cy="120186"/>
          </a:xfrm>
          <a:custGeom>
            <a:rect b="b" l="l" r="r" t="t"/>
            <a:pathLst>
              <a:path extrusionOk="0" h="5061" w="2489">
                <a:moveTo>
                  <a:pt x="1274" y="0"/>
                </a:moveTo>
                <a:lnTo>
                  <a:pt x="1" y="298"/>
                </a:lnTo>
                <a:lnTo>
                  <a:pt x="1001" y="5060"/>
                </a:lnTo>
                <a:lnTo>
                  <a:pt x="2489" y="4715"/>
                </a:lnTo>
                <a:lnTo>
                  <a:pt x="127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4647263" y="3966213"/>
            <a:ext cx="47804" cy="118761"/>
          </a:xfrm>
          <a:custGeom>
            <a:rect b="b" l="l" r="r" t="t"/>
            <a:pathLst>
              <a:path extrusionOk="0" h="5001" w="2013">
                <a:moveTo>
                  <a:pt x="1298" y="0"/>
                </a:moveTo>
                <a:lnTo>
                  <a:pt x="0" y="167"/>
                </a:lnTo>
                <a:lnTo>
                  <a:pt x="500" y="5001"/>
                </a:lnTo>
                <a:lnTo>
                  <a:pt x="2012" y="4810"/>
                </a:lnTo>
                <a:lnTo>
                  <a:pt x="129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4569490" y="3973266"/>
            <a:ext cx="35930" cy="116529"/>
          </a:xfrm>
          <a:custGeom>
            <a:rect b="b" l="l" r="r" t="t"/>
            <a:pathLst>
              <a:path extrusionOk="0" h="4907" w="1513">
                <a:moveTo>
                  <a:pt x="1310" y="1"/>
                </a:moveTo>
                <a:lnTo>
                  <a:pt x="1" y="36"/>
                </a:lnTo>
                <a:lnTo>
                  <a:pt x="1" y="4906"/>
                </a:lnTo>
                <a:lnTo>
                  <a:pt x="1513" y="4870"/>
                </a:lnTo>
                <a:lnTo>
                  <a:pt x="131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4479582" y="3970155"/>
            <a:ext cx="43292" cy="117645"/>
          </a:xfrm>
          <a:custGeom>
            <a:rect b="b" l="l" r="r" t="t"/>
            <a:pathLst>
              <a:path extrusionOk="0" h="4954" w="1823">
                <a:moveTo>
                  <a:pt x="513" y="1"/>
                </a:moveTo>
                <a:lnTo>
                  <a:pt x="1" y="4835"/>
                </a:lnTo>
                <a:lnTo>
                  <a:pt x="1513" y="4954"/>
                </a:lnTo>
                <a:lnTo>
                  <a:pt x="1822" y="108"/>
                </a:lnTo>
                <a:lnTo>
                  <a:pt x="51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4390814" y="3957997"/>
            <a:ext cx="54572" cy="119640"/>
          </a:xfrm>
          <a:custGeom>
            <a:rect b="b" l="l" r="r" t="t"/>
            <a:pathLst>
              <a:path extrusionOk="0" h="5038" w="2298">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4303993" y="3937930"/>
            <a:ext cx="65638" cy="120186"/>
          </a:xfrm>
          <a:custGeom>
            <a:rect b="b" l="l" r="r" t="t"/>
            <a:pathLst>
              <a:path extrusionOk="0" h="5061" w="2764">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4220022" y="3909932"/>
            <a:ext cx="75802" cy="119355"/>
          </a:xfrm>
          <a:custGeom>
            <a:rect b="b" l="l" r="r" t="t"/>
            <a:pathLst>
              <a:path extrusionOk="0" h="5026" w="3192">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4140016" y="3874595"/>
            <a:ext cx="85111" cy="117360"/>
          </a:xfrm>
          <a:custGeom>
            <a:rect b="b" l="l" r="r" t="t"/>
            <a:pathLst>
              <a:path extrusionOk="0" h="4942" w="3584">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4064523" y="3832182"/>
            <a:ext cx="93613" cy="113964"/>
          </a:xfrm>
          <a:custGeom>
            <a:rect b="b" l="l" r="r" t="t"/>
            <a:pathLst>
              <a:path extrusionOk="0" h="4799" w="3942">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3994682" y="3783263"/>
            <a:ext cx="100951" cy="109167"/>
          </a:xfrm>
          <a:custGeom>
            <a:rect b="b" l="l" r="r" t="t"/>
            <a:pathLst>
              <a:path extrusionOk="0" h="4597" w="4251">
                <a:moveTo>
                  <a:pt x="3251" y="1"/>
                </a:moveTo>
                <a:lnTo>
                  <a:pt x="0" y="3608"/>
                </a:lnTo>
                <a:lnTo>
                  <a:pt x="1143" y="4597"/>
                </a:lnTo>
                <a:lnTo>
                  <a:pt x="4251" y="858"/>
                </a:lnTo>
                <a:lnTo>
                  <a:pt x="325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930777" y="3728145"/>
            <a:ext cx="107457" cy="103492"/>
          </a:xfrm>
          <a:custGeom>
            <a:rect b="b" l="l" r="r" t="t"/>
            <a:pathLst>
              <a:path extrusionOk="0" h="4358" w="4525">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3874519" y="3667636"/>
            <a:ext cx="112254" cy="96439"/>
          </a:xfrm>
          <a:custGeom>
            <a:rect b="b" l="l" r="r" t="t"/>
            <a:pathLst>
              <a:path extrusionOk="0" h="4061" w="4727">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3825600" y="3602307"/>
            <a:ext cx="116220" cy="88531"/>
          </a:xfrm>
          <a:custGeom>
            <a:rect b="b" l="l" r="r" t="t"/>
            <a:pathLst>
              <a:path extrusionOk="0" h="3728" w="4894">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784611" y="3533035"/>
            <a:ext cx="118761" cy="79768"/>
          </a:xfrm>
          <a:custGeom>
            <a:rect b="b" l="l" r="r" t="t"/>
            <a:pathLst>
              <a:path extrusionOk="0" h="3359" w="5001">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3752362" y="3460368"/>
            <a:ext cx="119901" cy="69865"/>
          </a:xfrm>
          <a:custGeom>
            <a:rect b="b" l="l" r="r" t="t"/>
            <a:pathLst>
              <a:path extrusionOk="0" h="2942" w="5049">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3729185" y="3385159"/>
            <a:ext cx="119901" cy="59131"/>
          </a:xfrm>
          <a:custGeom>
            <a:rect b="b" l="l" r="r" t="t"/>
            <a:pathLst>
              <a:path extrusionOk="0" h="2490" w="5049">
                <a:moveTo>
                  <a:pt x="4751" y="1"/>
                </a:moveTo>
                <a:lnTo>
                  <a:pt x="0" y="1013"/>
                </a:lnTo>
                <a:lnTo>
                  <a:pt x="334" y="2489"/>
                </a:lnTo>
                <a:lnTo>
                  <a:pt x="5049" y="1287"/>
                </a:lnTo>
                <a:lnTo>
                  <a:pt x="4751"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3715055" y="3308550"/>
            <a:ext cx="118761" cy="47519"/>
          </a:xfrm>
          <a:custGeom>
            <a:rect b="b" l="l" r="r" t="t"/>
            <a:pathLst>
              <a:path extrusionOk="0" h="2001" w="5001">
                <a:moveTo>
                  <a:pt x="4834" y="0"/>
                </a:moveTo>
                <a:lnTo>
                  <a:pt x="0" y="500"/>
                </a:lnTo>
                <a:lnTo>
                  <a:pt x="191" y="2000"/>
                </a:lnTo>
                <a:lnTo>
                  <a:pt x="5001" y="1298"/>
                </a:lnTo>
                <a:lnTo>
                  <a:pt x="4834"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3710519" y="3230516"/>
            <a:ext cx="116244" cy="35930"/>
          </a:xfrm>
          <a:custGeom>
            <a:rect b="b" l="l" r="r" t="t"/>
            <a:pathLst>
              <a:path extrusionOk="0" h="1513" w="4895">
                <a:moveTo>
                  <a:pt x="1" y="0"/>
                </a:moveTo>
                <a:lnTo>
                  <a:pt x="36" y="1512"/>
                </a:lnTo>
                <a:lnTo>
                  <a:pt x="4894" y="1310"/>
                </a:lnTo>
                <a:lnTo>
                  <a:pt x="485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3944907" y="2605933"/>
            <a:ext cx="1249190" cy="624607"/>
          </a:xfrm>
          <a:custGeom>
            <a:rect b="b" l="l" r="r" t="t"/>
            <a:pathLst>
              <a:path extrusionOk="0" h="26302" w="52603">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965828" y="2626854"/>
            <a:ext cx="1207347" cy="1207323"/>
          </a:xfrm>
          <a:custGeom>
            <a:rect b="b" l="l" r="r" t="t"/>
            <a:pathLst>
              <a:path extrusionOk="0" h="50840" w="50841">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6119489" y="2272019"/>
            <a:ext cx="154121" cy="229876"/>
          </a:xfrm>
          <a:custGeom>
            <a:rect b="b" l="l" r="r" t="t"/>
            <a:pathLst>
              <a:path extrusionOk="0" h="9680" w="649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5868977" y="2180591"/>
            <a:ext cx="288152" cy="136952"/>
          </a:xfrm>
          <a:custGeom>
            <a:rect b="b" l="l" r="r" t="t"/>
            <a:pathLst>
              <a:path extrusionOk="0" h="5767" w="12134">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5613098" y="2197927"/>
            <a:ext cx="300311" cy="627433"/>
          </a:xfrm>
          <a:custGeom>
            <a:rect b="b" l="l" r="r" t="t"/>
            <a:pathLst>
              <a:path extrusionOk="0" h="26421" w="12646">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5928939" y="2523648"/>
            <a:ext cx="344101" cy="304894"/>
          </a:xfrm>
          <a:custGeom>
            <a:rect b="b" l="l" r="r" t="t"/>
            <a:pathLst>
              <a:path extrusionOk="0" h="12839" w="1449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2843640" y="3705228"/>
            <a:ext cx="154098" cy="229615"/>
          </a:xfrm>
          <a:custGeom>
            <a:rect b="b" l="l" r="r" t="t"/>
            <a:pathLst>
              <a:path extrusionOk="0" h="9669" w="6489">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2960122" y="3613587"/>
            <a:ext cx="288128" cy="137189"/>
          </a:xfrm>
          <a:custGeom>
            <a:rect b="b" l="l" r="r" t="t"/>
            <a:pathLst>
              <a:path extrusionOk="0" h="5777" w="12133">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3204127" y="3630590"/>
            <a:ext cx="300026" cy="627718"/>
          </a:xfrm>
          <a:custGeom>
            <a:rect b="b" l="l" r="r" t="t"/>
            <a:pathLst>
              <a:path extrusionOk="0" h="26433" w="12634">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2844187" y="3956596"/>
            <a:ext cx="344125" cy="304918"/>
          </a:xfrm>
          <a:custGeom>
            <a:rect b="b" l="l" r="r" t="t"/>
            <a:pathLst>
              <a:path extrusionOk="0" h="12840" w="14491">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6119489" y="3940186"/>
            <a:ext cx="154121" cy="229615"/>
          </a:xfrm>
          <a:custGeom>
            <a:rect b="b" l="l" r="r" t="t"/>
            <a:pathLst>
              <a:path extrusionOk="0" h="9669" w="649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5868977" y="4124538"/>
            <a:ext cx="288152" cy="136976"/>
          </a:xfrm>
          <a:custGeom>
            <a:rect b="b" l="l" r="r" t="t"/>
            <a:pathLst>
              <a:path extrusionOk="0" h="5768" w="12134">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5613098" y="3616745"/>
            <a:ext cx="300311" cy="627409"/>
          </a:xfrm>
          <a:custGeom>
            <a:rect b="b" l="l" r="r" t="t"/>
            <a:pathLst>
              <a:path extrusionOk="0" h="26420" w="12646">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5928939" y="3613515"/>
            <a:ext cx="344101" cy="304918"/>
          </a:xfrm>
          <a:custGeom>
            <a:rect b="b" l="l" r="r" t="t"/>
            <a:pathLst>
              <a:path extrusionOk="0" h="12840" w="1449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2843640" y="2506977"/>
            <a:ext cx="154098" cy="229876"/>
          </a:xfrm>
          <a:custGeom>
            <a:rect b="b" l="l" r="r" t="t"/>
            <a:pathLst>
              <a:path extrusionOk="0" h="9680" w="6489">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2960122" y="2691305"/>
            <a:ext cx="288128" cy="137094"/>
          </a:xfrm>
          <a:custGeom>
            <a:rect b="b" l="l" r="r" t="t"/>
            <a:pathLst>
              <a:path extrusionOk="0" h="5773" w="12133">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204127" y="2183797"/>
            <a:ext cx="300026" cy="627433"/>
          </a:xfrm>
          <a:custGeom>
            <a:rect b="b" l="l" r="r" t="t"/>
            <a:pathLst>
              <a:path extrusionOk="0" h="26421" w="12634">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2844187" y="2180591"/>
            <a:ext cx="344125" cy="304633"/>
          </a:xfrm>
          <a:custGeom>
            <a:rect b="b" l="l" r="r" t="t"/>
            <a:pathLst>
              <a:path extrusionOk="0" h="12828" w="14491">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238063" y="31957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5831100" y="3195726"/>
            <a:ext cx="69865" cy="69865"/>
          </a:xfrm>
          <a:custGeom>
            <a:rect b="b" l="l" r="r" t="t"/>
            <a:pathLst>
              <a:path extrusionOk="0" h="2942" w="2942">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4534439" y="4492102"/>
            <a:ext cx="70150" cy="70150"/>
          </a:xfrm>
          <a:custGeom>
            <a:rect b="b" l="l" r="r" t="t"/>
            <a:pathLst>
              <a:path extrusionOk="0" h="2954" w="2954">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txBox="1"/>
          <p:nvPr>
            <p:ph idx="4294967295" type="subTitle"/>
          </p:nvPr>
        </p:nvSpPr>
        <p:spPr>
          <a:xfrm>
            <a:off x="6407137" y="3735942"/>
            <a:ext cx="1890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rgbClr val="F3F3F3"/>
                </a:solidFill>
              </a:rPr>
              <a:t>What are some examples of </a:t>
            </a:r>
            <a:r>
              <a:rPr lang="en" sz="1000">
                <a:solidFill>
                  <a:srgbClr val="F3F3F3"/>
                </a:solidFill>
              </a:rPr>
              <a:t>successful</a:t>
            </a:r>
            <a:r>
              <a:rPr lang="en" sz="1000">
                <a:solidFill>
                  <a:srgbClr val="F3F3F3"/>
                </a:solidFill>
              </a:rPr>
              <a:t> games in the </a:t>
            </a:r>
            <a:r>
              <a:rPr lang="en" sz="1000">
                <a:solidFill>
                  <a:srgbClr val="F3F3F3"/>
                </a:solidFill>
              </a:rPr>
              <a:t>history?</a:t>
            </a:r>
            <a:endParaRPr sz="1000">
              <a:solidFill>
                <a:srgbClr val="F3F3F3"/>
              </a:solidFill>
            </a:endParaRPr>
          </a:p>
        </p:txBody>
      </p:sp>
      <p:sp>
        <p:nvSpPr>
          <p:cNvPr id="823" name="Google Shape;823;p49"/>
          <p:cNvSpPr txBox="1"/>
          <p:nvPr>
            <p:ph idx="4294967295" type="ctrTitle"/>
          </p:nvPr>
        </p:nvSpPr>
        <p:spPr>
          <a:xfrm>
            <a:off x="6407162" y="3375200"/>
            <a:ext cx="25512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Successful</a:t>
            </a:r>
            <a:r>
              <a:rPr lang="en" sz="2400"/>
              <a:t> Games</a:t>
            </a:r>
            <a:endParaRPr sz="2400">
              <a:solidFill>
                <a:srgbClr val="F3F3F3"/>
              </a:solidFill>
            </a:endParaRPr>
          </a:p>
        </p:txBody>
      </p:sp>
      <p:grpSp>
        <p:nvGrpSpPr>
          <p:cNvPr id="824" name="Google Shape;824;p49"/>
          <p:cNvGrpSpPr/>
          <p:nvPr/>
        </p:nvGrpSpPr>
        <p:grpSpPr>
          <a:xfrm>
            <a:off x="3033002" y="3769828"/>
            <a:ext cx="271916" cy="348066"/>
            <a:chOff x="1761450" y="238125"/>
            <a:chExt cx="4076700" cy="5218375"/>
          </a:xfrm>
        </p:grpSpPr>
        <p:sp>
          <p:nvSpPr>
            <p:cNvPr id="825" name="Google Shape;825;p49"/>
            <p:cNvSpPr/>
            <p:nvPr/>
          </p:nvSpPr>
          <p:spPr>
            <a:xfrm>
              <a:off x="1761450" y="238125"/>
              <a:ext cx="4076700" cy="5218375"/>
            </a:xfrm>
            <a:custGeom>
              <a:rect b="b" l="l" r="r" t="t"/>
              <a:pathLst>
                <a:path extrusionOk="0" h="208735" w="163068">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2527200" y="2311925"/>
              <a:ext cx="1065900" cy="931325"/>
            </a:xfrm>
            <a:custGeom>
              <a:rect b="b" l="l" r="r" t="t"/>
              <a:pathLst>
                <a:path extrusionOk="0" h="37253" w="42636">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4050550" y="2311925"/>
              <a:ext cx="1065900" cy="931325"/>
            </a:xfrm>
            <a:custGeom>
              <a:rect b="b" l="l" r="r" t="t"/>
              <a:pathLst>
                <a:path extrusionOk="0" h="37253" w="42636">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3473200" y="2970850"/>
              <a:ext cx="649975" cy="854650"/>
            </a:xfrm>
            <a:custGeom>
              <a:rect b="b" l="l" r="r" t="t"/>
              <a:pathLst>
                <a:path extrusionOk="0" h="34186" w="25999">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2520700" y="3626125"/>
              <a:ext cx="2556600" cy="851775"/>
            </a:xfrm>
            <a:custGeom>
              <a:rect b="b" l="l" r="r" t="t"/>
              <a:pathLst>
                <a:path extrusionOk="0" h="34071" w="102264">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4129650" y="597175"/>
              <a:ext cx="454275" cy="241175"/>
            </a:xfrm>
            <a:custGeom>
              <a:rect b="b" l="l" r="r" t="t"/>
              <a:pathLst>
                <a:path extrusionOk="0" h="9647" w="18171">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4655650" y="798325"/>
              <a:ext cx="647525" cy="588025"/>
            </a:xfrm>
            <a:custGeom>
              <a:rect b="b" l="l" r="r" t="t"/>
              <a:pathLst>
                <a:path extrusionOk="0" h="23521" w="25901">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49"/>
          <p:cNvGrpSpPr/>
          <p:nvPr/>
        </p:nvGrpSpPr>
        <p:grpSpPr>
          <a:xfrm>
            <a:off x="3026400" y="2351198"/>
            <a:ext cx="290709" cy="290709"/>
            <a:chOff x="1190625" y="238125"/>
            <a:chExt cx="5219200" cy="5219200"/>
          </a:xfrm>
        </p:grpSpPr>
        <p:sp>
          <p:nvSpPr>
            <p:cNvPr id="833" name="Google Shape;833;p49"/>
            <p:cNvSpPr/>
            <p:nvPr/>
          </p:nvSpPr>
          <p:spPr>
            <a:xfrm>
              <a:off x="3066250" y="2113750"/>
              <a:ext cx="1467925" cy="1467925"/>
            </a:xfrm>
            <a:custGeom>
              <a:rect b="b" l="l" r="r" t="t"/>
              <a:pathLst>
                <a:path extrusionOk="0" h="58717" w="58717">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1697025" y="645850"/>
              <a:ext cx="4206375" cy="4301250"/>
            </a:xfrm>
            <a:custGeom>
              <a:rect b="b" l="l" r="r" t="t"/>
              <a:pathLst>
                <a:path extrusionOk="0" h="172050" w="168255">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21692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2658500" y="2766150"/>
              <a:ext cx="326225" cy="163125"/>
            </a:xfrm>
            <a:custGeom>
              <a:rect b="b" l="l" r="r" t="t"/>
              <a:pathLst>
                <a:path extrusionOk="0" h="6525" w="13049">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2495400" y="2929250"/>
              <a:ext cx="163125" cy="326225"/>
            </a:xfrm>
            <a:custGeom>
              <a:rect b="b" l="l" r="r" t="t"/>
              <a:pathLst>
                <a:path extrusionOk="0" h="13049" w="6525">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2495400" y="2439950"/>
              <a:ext cx="163125" cy="326225"/>
            </a:xfrm>
            <a:custGeom>
              <a:rect b="b" l="l" r="r" t="t"/>
              <a:pathLst>
                <a:path extrusionOk="0" h="13049" w="6525">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4901125" y="3010800"/>
              <a:ext cx="244675" cy="244675"/>
            </a:xfrm>
            <a:custGeom>
              <a:rect b="b" l="l" r="r" t="t"/>
              <a:pathLst>
                <a:path extrusionOk="0" h="9787" w="9787">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4901125" y="2439950"/>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518655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4615700" y="2725375"/>
              <a:ext cx="244675" cy="244675"/>
            </a:xfrm>
            <a:custGeom>
              <a:rect b="b" l="l" r="r" t="t"/>
              <a:pathLst>
                <a:path extrusionOk="0" h="9787" w="9787">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3392450" y="3744750"/>
              <a:ext cx="326225" cy="163125"/>
            </a:xfrm>
            <a:custGeom>
              <a:rect b="b" l="l" r="r" t="t"/>
              <a:pathLst>
                <a:path extrusionOk="0" h="6525" w="13049">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3881750" y="3744750"/>
              <a:ext cx="326225" cy="163125"/>
            </a:xfrm>
            <a:custGeom>
              <a:rect b="b" l="l" r="r" t="t"/>
              <a:pathLst>
                <a:path extrusionOk="0" h="6525" w="13049">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3718650" y="2439950"/>
              <a:ext cx="489325" cy="489325"/>
            </a:xfrm>
            <a:custGeom>
              <a:rect b="b" l="l" r="r" t="t"/>
              <a:pathLst>
                <a:path extrusionOk="0" h="19573" w="19573">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49"/>
          <p:cNvSpPr/>
          <p:nvPr/>
        </p:nvSpPr>
        <p:spPr>
          <a:xfrm>
            <a:off x="5813812" y="2369368"/>
            <a:ext cx="272090" cy="271829"/>
          </a:xfrm>
          <a:custGeom>
            <a:rect b="b" l="l" r="r" t="t"/>
            <a:pathLst>
              <a:path extrusionOk="0" h="208698" w="208898">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5813862" y="3788047"/>
            <a:ext cx="271991" cy="271991"/>
          </a:xfrm>
          <a:custGeom>
            <a:rect b="b" l="l" r="r" t="t"/>
            <a:pathLst>
              <a:path extrusionOk="0" h="209224" w="209224">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49"/>
          <p:cNvGrpSpPr/>
          <p:nvPr/>
        </p:nvGrpSpPr>
        <p:grpSpPr>
          <a:xfrm>
            <a:off x="4320030" y="2972458"/>
            <a:ext cx="516179" cy="516179"/>
            <a:chOff x="1190625" y="238125"/>
            <a:chExt cx="5219200" cy="5219200"/>
          </a:xfrm>
        </p:grpSpPr>
        <p:sp>
          <p:nvSpPr>
            <p:cNvPr id="850" name="Google Shape;850;p49"/>
            <p:cNvSpPr/>
            <p:nvPr/>
          </p:nvSpPr>
          <p:spPr>
            <a:xfrm>
              <a:off x="1190625" y="238125"/>
              <a:ext cx="5219200" cy="5219200"/>
            </a:xfrm>
            <a:custGeom>
              <a:rect b="b" l="l" r="r" t="t"/>
              <a:pathLst>
                <a:path extrusionOk="0" h="208768" w="208768">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3147800" y="2195300"/>
              <a:ext cx="1304825" cy="1304825"/>
            </a:xfrm>
            <a:custGeom>
              <a:rect b="b" l="l" r="r" t="t"/>
              <a:pathLst>
                <a:path extrusionOk="0" h="52193" w="52193">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4452600" y="1869100"/>
              <a:ext cx="1467925" cy="733975"/>
            </a:xfrm>
            <a:custGeom>
              <a:rect b="b" l="l" r="r" t="t"/>
              <a:pathLst>
                <a:path extrusionOk="0" h="29359" w="58717">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1679900" y="727400"/>
              <a:ext cx="4240625" cy="4240625"/>
            </a:xfrm>
            <a:custGeom>
              <a:rect b="b" l="l" r="r" t="t"/>
              <a:pathLst>
                <a:path extrusionOk="0" h="169625" w="169625">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2006100" y="2358475"/>
              <a:ext cx="815525" cy="978550"/>
            </a:xfrm>
            <a:custGeom>
              <a:rect b="b" l="l" r="r" t="t"/>
              <a:pathLst>
                <a:path extrusionOk="0" h="39142" w="32621">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4778800" y="2358475"/>
              <a:ext cx="815525" cy="978550"/>
            </a:xfrm>
            <a:custGeom>
              <a:rect b="b" l="l" r="r" t="t"/>
              <a:pathLst>
                <a:path extrusionOk="0" h="39142" w="32621">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3306825" y="3826300"/>
              <a:ext cx="986775" cy="815525"/>
            </a:xfrm>
            <a:custGeom>
              <a:rect b="b" l="l" r="r" t="t"/>
              <a:pathLst>
                <a:path extrusionOk="0" h="32621" w="39471">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3306825" y="1053600"/>
              <a:ext cx="986775" cy="815525"/>
            </a:xfrm>
            <a:custGeom>
              <a:rect b="b" l="l" r="r" t="t"/>
              <a:pathLst>
                <a:path extrusionOk="0" h="32621" w="39471">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49"/>
          <p:cNvSpPr txBox="1"/>
          <p:nvPr/>
        </p:nvSpPr>
        <p:spPr>
          <a:xfrm>
            <a:off x="579050" y="816625"/>
            <a:ext cx="8165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11FFFF"/>
                </a:solidFill>
                <a:latin typeface="Teko Light"/>
                <a:ea typeface="Teko Light"/>
                <a:cs typeface="Teko Light"/>
                <a:sym typeface="Teko Light"/>
              </a:rPr>
              <a:t>Target User description:</a:t>
            </a:r>
            <a:endParaRPr i="1" sz="1600">
              <a:solidFill>
                <a:srgbClr val="11FFFF"/>
              </a:solidFill>
              <a:latin typeface="Teko Light"/>
              <a:ea typeface="Teko Light"/>
              <a:cs typeface="Teko Light"/>
              <a:sym typeface="Teko Light"/>
            </a:endParaRPr>
          </a:p>
          <a:p>
            <a:pPr indent="0" lvl="0" marL="0" rtl="0" algn="l">
              <a:spcBef>
                <a:spcPts val="0"/>
              </a:spcBef>
              <a:spcAft>
                <a:spcPts val="0"/>
              </a:spcAft>
              <a:buNone/>
            </a:pPr>
            <a:r>
              <a:rPr lang="en" sz="1600">
                <a:solidFill>
                  <a:srgbClr val="11FFFF"/>
                </a:solidFill>
                <a:latin typeface="Teko Light"/>
                <a:ea typeface="Teko Light"/>
                <a:cs typeface="Teko Light"/>
                <a:sym typeface="Teko Light"/>
              </a:rPr>
              <a:t>Consultant, Game industry analysts and investors who want to understand the trend of console game markets and the different market  strategies.</a:t>
            </a:r>
            <a:endParaRPr sz="1600">
              <a:solidFill>
                <a:srgbClr val="11FFFF"/>
              </a:solidFill>
              <a:latin typeface="Teko Light"/>
              <a:ea typeface="Teko Light"/>
              <a:cs typeface="Teko Light"/>
              <a:sym typeface="Tek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0"/>
          <p:cNvSpPr txBox="1"/>
          <p:nvPr>
            <p:ph type="ctrTitle"/>
          </p:nvPr>
        </p:nvSpPr>
        <p:spPr>
          <a:xfrm>
            <a:off x="-1419925" y="228600"/>
            <a:ext cx="47619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Dashboard</a:t>
            </a:r>
            <a:endParaRPr sz="3000"/>
          </a:p>
          <a:p>
            <a:pPr indent="0" lvl="0" marL="0" rtl="0" algn="ctr">
              <a:spcBef>
                <a:spcPts val="0"/>
              </a:spcBef>
              <a:spcAft>
                <a:spcPts val="0"/>
              </a:spcAft>
              <a:buNone/>
            </a:pPr>
            <a:r>
              <a:rPr lang="en" sz="3000"/>
              <a:t>Overview</a:t>
            </a:r>
            <a:endParaRPr sz="3000"/>
          </a:p>
        </p:txBody>
      </p:sp>
      <p:pic>
        <p:nvPicPr>
          <p:cNvPr id="864" name="Google Shape;864;p50"/>
          <p:cNvPicPr preferRelativeResize="0"/>
          <p:nvPr/>
        </p:nvPicPr>
        <p:blipFill>
          <a:blip r:embed="rId3">
            <a:alphaModFix/>
          </a:blip>
          <a:stretch>
            <a:fillRect/>
          </a:stretch>
        </p:blipFill>
        <p:spPr>
          <a:xfrm>
            <a:off x="2038584" y="107438"/>
            <a:ext cx="4918164" cy="2599546"/>
          </a:xfrm>
          <a:prstGeom prst="rect">
            <a:avLst/>
          </a:prstGeom>
          <a:noFill/>
          <a:ln>
            <a:noFill/>
          </a:ln>
        </p:spPr>
      </p:pic>
      <p:pic>
        <p:nvPicPr>
          <p:cNvPr id="865" name="Google Shape;865;p50"/>
          <p:cNvPicPr preferRelativeResize="0"/>
          <p:nvPr/>
        </p:nvPicPr>
        <p:blipFill>
          <a:blip r:embed="rId4">
            <a:alphaModFix/>
          </a:blip>
          <a:stretch>
            <a:fillRect/>
          </a:stretch>
        </p:blipFill>
        <p:spPr>
          <a:xfrm>
            <a:off x="2037850" y="2706985"/>
            <a:ext cx="4919639" cy="2329068"/>
          </a:xfrm>
          <a:prstGeom prst="rect">
            <a:avLst/>
          </a:prstGeom>
          <a:noFill/>
          <a:ln>
            <a:noFill/>
          </a:ln>
        </p:spPr>
      </p:pic>
      <p:cxnSp>
        <p:nvCxnSpPr>
          <p:cNvPr id="866" name="Google Shape;866;p50"/>
          <p:cNvCxnSpPr/>
          <p:nvPr/>
        </p:nvCxnSpPr>
        <p:spPr>
          <a:xfrm>
            <a:off x="7139750" y="257613"/>
            <a:ext cx="0" cy="2299200"/>
          </a:xfrm>
          <a:prstGeom prst="straightConnector1">
            <a:avLst/>
          </a:prstGeom>
          <a:noFill/>
          <a:ln cap="flat" cmpd="sng" w="9525">
            <a:solidFill>
              <a:srgbClr val="11FFFF"/>
            </a:solidFill>
            <a:prstDash val="solid"/>
            <a:round/>
            <a:headEnd len="med" w="med" type="diamond"/>
            <a:tailEnd len="med" w="med" type="diamond"/>
          </a:ln>
        </p:spPr>
      </p:cxnSp>
      <p:cxnSp>
        <p:nvCxnSpPr>
          <p:cNvPr id="867" name="Google Shape;867;p50"/>
          <p:cNvCxnSpPr/>
          <p:nvPr/>
        </p:nvCxnSpPr>
        <p:spPr>
          <a:xfrm>
            <a:off x="7138250" y="2841775"/>
            <a:ext cx="3000" cy="821400"/>
          </a:xfrm>
          <a:prstGeom prst="straightConnector1">
            <a:avLst/>
          </a:prstGeom>
          <a:noFill/>
          <a:ln cap="flat" cmpd="sng" w="9525">
            <a:solidFill>
              <a:srgbClr val="11FFFF"/>
            </a:solidFill>
            <a:prstDash val="solid"/>
            <a:round/>
            <a:headEnd len="med" w="med" type="diamond"/>
            <a:tailEnd len="med" w="med" type="diamond"/>
          </a:ln>
        </p:spPr>
      </p:cxnSp>
      <p:cxnSp>
        <p:nvCxnSpPr>
          <p:cNvPr id="868" name="Google Shape;868;p50"/>
          <p:cNvCxnSpPr/>
          <p:nvPr/>
        </p:nvCxnSpPr>
        <p:spPr>
          <a:xfrm>
            <a:off x="7138250" y="4045475"/>
            <a:ext cx="3000" cy="821400"/>
          </a:xfrm>
          <a:prstGeom prst="straightConnector1">
            <a:avLst/>
          </a:prstGeom>
          <a:noFill/>
          <a:ln cap="flat" cmpd="sng" w="9525">
            <a:solidFill>
              <a:srgbClr val="11FFFF"/>
            </a:solidFill>
            <a:prstDash val="solid"/>
            <a:round/>
            <a:headEnd len="med" w="med" type="diamond"/>
            <a:tailEnd len="med" w="med" type="diamond"/>
          </a:ln>
        </p:spPr>
      </p:cxnSp>
      <p:sp>
        <p:nvSpPr>
          <p:cNvPr id="869" name="Google Shape;869;p50"/>
          <p:cNvSpPr txBox="1"/>
          <p:nvPr>
            <p:ph idx="4294967295" type="subTitle"/>
          </p:nvPr>
        </p:nvSpPr>
        <p:spPr>
          <a:xfrm>
            <a:off x="7169137" y="759547"/>
            <a:ext cx="1890300" cy="111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3F3F3"/>
                </a:solidFill>
              </a:rPr>
              <a:t>Focus on key metrics</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By console platform</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Overview of market</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Lowest granularity</a:t>
            </a:r>
            <a:endParaRPr sz="1000">
              <a:solidFill>
                <a:srgbClr val="F3F3F3"/>
              </a:solidFill>
            </a:endParaRPr>
          </a:p>
        </p:txBody>
      </p:sp>
      <p:sp>
        <p:nvSpPr>
          <p:cNvPr id="870" name="Google Shape;870;p50"/>
          <p:cNvSpPr txBox="1"/>
          <p:nvPr>
            <p:ph idx="4294967295" type="ctrTitle"/>
          </p:nvPr>
        </p:nvSpPr>
        <p:spPr>
          <a:xfrm>
            <a:off x="7169148" y="463625"/>
            <a:ext cx="2421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3F3F3"/>
                </a:solidFill>
              </a:rPr>
              <a:t>Main UI</a:t>
            </a:r>
            <a:endParaRPr sz="1900">
              <a:solidFill>
                <a:srgbClr val="F3F3F3"/>
              </a:solidFill>
              <a:latin typeface="Teko"/>
              <a:ea typeface="Teko"/>
              <a:cs typeface="Teko"/>
              <a:sym typeface="Teko"/>
            </a:endParaRPr>
          </a:p>
        </p:txBody>
      </p:sp>
      <p:sp>
        <p:nvSpPr>
          <p:cNvPr id="871" name="Google Shape;871;p50"/>
          <p:cNvSpPr txBox="1"/>
          <p:nvPr>
            <p:ph idx="4294967295" type="subTitle"/>
          </p:nvPr>
        </p:nvSpPr>
        <p:spPr>
          <a:xfrm>
            <a:off x="7245800" y="2928948"/>
            <a:ext cx="1890300" cy="55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3F3F3"/>
                </a:solidFill>
              </a:rPr>
              <a:t>Sales/Number of games</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By Genre</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Medium granularity</a:t>
            </a:r>
            <a:endParaRPr sz="1000">
              <a:solidFill>
                <a:srgbClr val="F3F3F3"/>
              </a:solidFill>
            </a:endParaRPr>
          </a:p>
        </p:txBody>
      </p:sp>
      <p:sp>
        <p:nvSpPr>
          <p:cNvPr id="872" name="Google Shape;872;p50"/>
          <p:cNvSpPr txBox="1"/>
          <p:nvPr>
            <p:ph idx="4294967295" type="subTitle"/>
          </p:nvPr>
        </p:nvSpPr>
        <p:spPr>
          <a:xfrm>
            <a:off x="7169600" y="4148150"/>
            <a:ext cx="1961100" cy="5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User/Critic Score</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Genre-&gt;Game performance</a:t>
            </a:r>
            <a:endParaRPr sz="1000">
              <a:solidFill>
                <a:srgbClr val="F3F3F3"/>
              </a:solidFill>
            </a:endParaRPr>
          </a:p>
          <a:p>
            <a:pPr indent="0" lvl="0" marL="0" rtl="0" algn="l">
              <a:lnSpc>
                <a:spcPct val="115000"/>
              </a:lnSpc>
              <a:spcBef>
                <a:spcPts val="0"/>
              </a:spcBef>
              <a:spcAft>
                <a:spcPts val="0"/>
              </a:spcAft>
              <a:buNone/>
            </a:pPr>
            <a:r>
              <a:rPr lang="en" sz="1000">
                <a:solidFill>
                  <a:srgbClr val="F3F3F3"/>
                </a:solidFill>
              </a:rPr>
              <a:t>More details </a:t>
            </a:r>
            <a:endParaRPr sz="1000">
              <a:solidFill>
                <a:srgbClr val="F3F3F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1"/>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Top: Main User Interface</a:t>
            </a:r>
            <a:endParaRPr/>
          </a:p>
        </p:txBody>
      </p:sp>
      <p:pic>
        <p:nvPicPr>
          <p:cNvPr id="878" name="Google Shape;878;p51"/>
          <p:cNvPicPr preferRelativeResize="0"/>
          <p:nvPr/>
        </p:nvPicPr>
        <p:blipFill>
          <a:blip r:embed="rId3">
            <a:alphaModFix/>
          </a:blip>
          <a:stretch>
            <a:fillRect/>
          </a:stretch>
        </p:blipFill>
        <p:spPr>
          <a:xfrm>
            <a:off x="1108259" y="1043813"/>
            <a:ext cx="6927493" cy="3657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52"/>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Filters</a:t>
            </a:r>
            <a:endParaRPr/>
          </a:p>
        </p:txBody>
      </p:sp>
      <p:pic>
        <p:nvPicPr>
          <p:cNvPr id="884" name="Google Shape;884;p52"/>
          <p:cNvPicPr preferRelativeResize="0"/>
          <p:nvPr/>
        </p:nvPicPr>
        <p:blipFill>
          <a:blip r:embed="rId3">
            <a:alphaModFix/>
          </a:blip>
          <a:stretch>
            <a:fillRect/>
          </a:stretch>
        </p:blipFill>
        <p:spPr>
          <a:xfrm>
            <a:off x="796200" y="840321"/>
            <a:ext cx="3904147" cy="3946128"/>
          </a:xfrm>
          <a:prstGeom prst="rect">
            <a:avLst/>
          </a:prstGeom>
          <a:noFill/>
          <a:ln>
            <a:noFill/>
          </a:ln>
        </p:spPr>
      </p:pic>
      <p:sp>
        <p:nvSpPr>
          <p:cNvPr id="885" name="Google Shape;885;p52"/>
          <p:cNvSpPr/>
          <p:nvPr/>
        </p:nvSpPr>
        <p:spPr>
          <a:xfrm rot="-5400000">
            <a:off x="5006663" y="11314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txBox="1"/>
          <p:nvPr/>
        </p:nvSpPr>
        <p:spPr>
          <a:xfrm>
            <a:off x="5427325" y="9918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Release Year </a:t>
            </a:r>
            <a:r>
              <a:rPr lang="en" sz="1000">
                <a:solidFill>
                  <a:srgbClr val="F3F3F3"/>
                </a:solidFill>
                <a:latin typeface="Source Code Pro Light"/>
                <a:ea typeface="Source Code Pro Light"/>
                <a:cs typeface="Source Code Pro Light"/>
                <a:sym typeface="Source Code Pro Light"/>
              </a:rPr>
              <a:t>reflects different period </a:t>
            </a:r>
            <a:endParaRPr sz="1000">
              <a:solidFill>
                <a:srgbClr val="F3F3F3"/>
              </a:solidFill>
              <a:latin typeface="Source Code Pro Light"/>
              <a:ea typeface="Source Code Pro Light"/>
              <a:cs typeface="Source Code Pro Light"/>
              <a:sym typeface="Source Code Pro Light"/>
            </a:endParaRPr>
          </a:p>
        </p:txBody>
      </p:sp>
      <p:sp>
        <p:nvSpPr>
          <p:cNvPr id="887" name="Google Shape;887;p52"/>
          <p:cNvSpPr/>
          <p:nvPr/>
        </p:nvSpPr>
        <p:spPr>
          <a:xfrm rot="-5400000">
            <a:off x="5006663" y="15886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txBox="1"/>
          <p:nvPr/>
        </p:nvSpPr>
        <p:spPr>
          <a:xfrm>
            <a:off x="5435300" y="14226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Region</a:t>
            </a:r>
            <a:r>
              <a:rPr lang="en" sz="1000">
                <a:solidFill>
                  <a:srgbClr val="F3F3F3"/>
                </a:solidFill>
                <a:latin typeface="Source Code Pro Light"/>
                <a:ea typeface="Source Code Pro Light"/>
                <a:cs typeface="Source Code Pro Light"/>
                <a:sym typeface="Source Code Pro Light"/>
              </a:rPr>
              <a:t> is a strong variable for the performance of each console and genre</a:t>
            </a:r>
            <a:endParaRPr sz="1000">
              <a:solidFill>
                <a:srgbClr val="F3F3F3"/>
              </a:solidFill>
              <a:latin typeface="Source Code Pro Light"/>
              <a:ea typeface="Source Code Pro Light"/>
              <a:cs typeface="Source Code Pro Light"/>
              <a:sym typeface="Source Code Pro Light"/>
            </a:endParaRPr>
          </a:p>
        </p:txBody>
      </p:sp>
      <p:sp>
        <p:nvSpPr>
          <p:cNvPr id="889" name="Google Shape;889;p52"/>
          <p:cNvSpPr/>
          <p:nvPr/>
        </p:nvSpPr>
        <p:spPr>
          <a:xfrm rot="-5400000">
            <a:off x="5006663" y="21220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2"/>
          <p:cNvSpPr txBox="1"/>
          <p:nvPr/>
        </p:nvSpPr>
        <p:spPr>
          <a:xfrm>
            <a:off x="5435300" y="19560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Genre </a:t>
            </a:r>
            <a:r>
              <a:rPr lang="en" sz="1000">
                <a:solidFill>
                  <a:srgbClr val="F3F3F3"/>
                </a:solidFill>
                <a:latin typeface="Source Code Pro Light"/>
                <a:ea typeface="Source Code Pro Light"/>
                <a:cs typeface="Source Code Pro Light"/>
                <a:sym typeface="Source Code Pro Light"/>
              </a:rPr>
              <a:t>is a definite category of games, reflects the </a:t>
            </a:r>
            <a:r>
              <a:rPr lang="en" sz="1000">
                <a:solidFill>
                  <a:srgbClr val="F3F3F3"/>
                </a:solidFill>
                <a:latin typeface="Source Code Pro Light"/>
                <a:ea typeface="Source Code Pro Light"/>
                <a:cs typeface="Source Code Pro Light"/>
                <a:sym typeface="Source Code Pro Light"/>
              </a:rPr>
              <a:t>targeting</a:t>
            </a:r>
            <a:r>
              <a:rPr lang="en" sz="1000">
                <a:solidFill>
                  <a:srgbClr val="F3F3F3"/>
                </a:solidFill>
                <a:latin typeface="Source Code Pro Light"/>
                <a:ea typeface="Source Code Pro Light"/>
                <a:cs typeface="Source Code Pro Light"/>
                <a:sym typeface="Source Code Pro Light"/>
              </a:rPr>
              <a:t> strategy</a:t>
            </a:r>
            <a:endParaRPr sz="1000">
              <a:solidFill>
                <a:srgbClr val="F3F3F3"/>
              </a:solidFill>
              <a:latin typeface="Source Code Pro Light"/>
              <a:ea typeface="Source Code Pro Light"/>
              <a:cs typeface="Source Code Pro Light"/>
              <a:sym typeface="Source Code Pro Light"/>
            </a:endParaRPr>
          </a:p>
        </p:txBody>
      </p:sp>
      <p:sp>
        <p:nvSpPr>
          <p:cNvPr id="891" name="Google Shape;891;p52"/>
          <p:cNvSpPr/>
          <p:nvPr/>
        </p:nvSpPr>
        <p:spPr>
          <a:xfrm rot="-5400000">
            <a:off x="5006663" y="28078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txBox="1"/>
          <p:nvPr/>
        </p:nvSpPr>
        <p:spPr>
          <a:xfrm>
            <a:off x="5427325" y="25920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Publisher </a:t>
            </a:r>
            <a:r>
              <a:rPr lang="en" sz="1000">
                <a:solidFill>
                  <a:srgbClr val="FDFDFD"/>
                </a:solidFill>
                <a:latin typeface="Source Code Pro Light"/>
                <a:ea typeface="Source Code Pro Light"/>
                <a:cs typeface="Source Code Pro Light"/>
                <a:sym typeface="Source Code Pro Light"/>
              </a:rPr>
              <a:t>is an attribute of games, helping users to narrow down their search</a:t>
            </a:r>
            <a:endParaRPr sz="1000">
              <a:solidFill>
                <a:srgbClr val="FDFDFD"/>
              </a:solidFill>
              <a:latin typeface="Source Code Pro Light"/>
              <a:ea typeface="Source Code Pro Light"/>
              <a:cs typeface="Source Code Pro Light"/>
              <a:sym typeface="Source Code Pro Light"/>
            </a:endParaRPr>
          </a:p>
        </p:txBody>
      </p:sp>
      <p:sp>
        <p:nvSpPr>
          <p:cNvPr id="893" name="Google Shape;893;p52"/>
          <p:cNvSpPr/>
          <p:nvPr/>
        </p:nvSpPr>
        <p:spPr>
          <a:xfrm rot="-5400000">
            <a:off x="5006663" y="34936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txBox="1"/>
          <p:nvPr/>
        </p:nvSpPr>
        <p:spPr>
          <a:xfrm>
            <a:off x="5435300" y="33276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Review scores </a:t>
            </a:r>
            <a:r>
              <a:rPr lang="en" sz="1000">
                <a:solidFill>
                  <a:srgbClr val="FDFDFD"/>
                </a:solidFill>
                <a:latin typeface="Source Code Pro Light"/>
                <a:ea typeface="Source Code Pro Light"/>
                <a:cs typeface="Source Code Pro Light"/>
                <a:sym typeface="Source Code Pro Light"/>
              </a:rPr>
              <a:t>filters help users to focus their research on specific level of game quality</a:t>
            </a:r>
            <a:endParaRPr sz="1000">
              <a:solidFill>
                <a:srgbClr val="FDFDFD"/>
              </a:solidFill>
              <a:latin typeface="Source Code Pro Light"/>
              <a:ea typeface="Source Code Pro Light"/>
              <a:cs typeface="Source Code Pro Light"/>
              <a:sym typeface="Source Code Pro Light"/>
            </a:endParaRPr>
          </a:p>
        </p:txBody>
      </p:sp>
      <p:sp>
        <p:nvSpPr>
          <p:cNvPr id="895" name="Google Shape;895;p52"/>
          <p:cNvSpPr/>
          <p:nvPr/>
        </p:nvSpPr>
        <p:spPr>
          <a:xfrm rot="-5400000">
            <a:off x="5006663" y="4179413"/>
            <a:ext cx="114325" cy="98825"/>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txBox="1"/>
          <p:nvPr/>
        </p:nvSpPr>
        <p:spPr>
          <a:xfrm>
            <a:off x="5435300" y="4013450"/>
            <a:ext cx="32820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000">
                <a:solidFill>
                  <a:srgbClr val="11FFFF"/>
                </a:solidFill>
                <a:latin typeface="Source Code Pro"/>
                <a:ea typeface="Source Code Pro"/>
                <a:cs typeface="Source Code Pro"/>
                <a:sym typeface="Source Code Pro"/>
              </a:rPr>
              <a:t># of Copies Sold </a:t>
            </a:r>
            <a:r>
              <a:rPr lang="en" sz="1000">
                <a:solidFill>
                  <a:srgbClr val="FDFDFD"/>
                </a:solidFill>
                <a:latin typeface="Source Code Pro Light"/>
                <a:ea typeface="Source Code Pro Light"/>
                <a:cs typeface="Source Code Pro Light"/>
                <a:sym typeface="Source Code Pro Light"/>
              </a:rPr>
              <a:t>help users focus on games of certain market sizes</a:t>
            </a:r>
            <a:endParaRPr sz="1000">
              <a:solidFill>
                <a:srgbClr val="FDFDFD"/>
              </a:solidFill>
              <a:latin typeface="Source Code Pro Light"/>
              <a:ea typeface="Source Code Pro Light"/>
              <a:cs typeface="Source Code Pro Light"/>
              <a:sym typeface="Source Code Pr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0" name="Shape 900"/>
        <p:cNvGrpSpPr/>
        <p:nvPr/>
      </p:nvGrpSpPr>
      <p:grpSpPr>
        <a:xfrm>
          <a:off x="0" y="0"/>
          <a:ext cx="0" cy="0"/>
          <a:chOff x="0" y="0"/>
          <a:chExt cx="0" cy="0"/>
        </a:xfrm>
      </p:grpSpPr>
      <p:sp>
        <p:nvSpPr>
          <p:cNvPr id="901" name="Google Shape;901;p53"/>
          <p:cNvSpPr txBox="1"/>
          <p:nvPr>
            <p:ph type="ctrTitle"/>
          </p:nvPr>
        </p:nvSpPr>
        <p:spPr>
          <a:xfrm>
            <a:off x="1348450" y="157530"/>
            <a:ext cx="64470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 Key Metrics</a:t>
            </a:r>
            <a:endParaRPr>
              <a:solidFill>
                <a:srgbClr val="FFFFFF"/>
              </a:solidFill>
            </a:endParaRPr>
          </a:p>
        </p:txBody>
      </p:sp>
      <p:sp>
        <p:nvSpPr>
          <p:cNvPr id="902" name="Google Shape;902;p53"/>
          <p:cNvSpPr txBox="1"/>
          <p:nvPr>
            <p:ph idx="5" type="subTitle"/>
          </p:nvPr>
        </p:nvSpPr>
        <p:spPr>
          <a:xfrm>
            <a:off x="6517850" y="3963222"/>
            <a:ext cx="1818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3F3F3"/>
                </a:solidFill>
              </a:rPr>
              <a:t>Measures User Experience</a:t>
            </a:r>
            <a:endParaRPr sz="1300">
              <a:solidFill>
                <a:srgbClr val="F3F3F3"/>
              </a:solidFill>
            </a:endParaRPr>
          </a:p>
        </p:txBody>
      </p:sp>
      <p:sp>
        <p:nvSpPr>
          <p:cNvPr id="903" name="Google Shape;903;p53"/>
          <p:cNvSpPr txBox="1"/>
          <p:nvPr>
            <p:ph idx="6" type="ctrTitle"/>
          </p:nvPr>
        </p:nvSpPr>
        <p:spPr>
          <a:xfrm>
            <a:off x="6117200" y="3717650"/>
            <a:ext cx="26193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rPr>
              <a:t>User Score</a:t>
            </a:r>
            <a:endParaRPr>
              <a:solidFill>
                <a:srgbClr val="F3F3F3"/>
              </a:solidFill>
            </a:endParaRPr>
          </a:p>
        </p:txBody>
      </p:sp>
      <p:sp>
        <p:nvSpPr>
          <p:cNvPr id="904" name="Google Shape;904;p53"/>
          <p:cNvSpPr txBox="1"/>
          <p:nvPr>
            <p:ph idx="1" type="subTitle"/>
          </p:nvPr>
        </p:nvSpPr>
        <p:spPr>
          <a:xfrm>
            <a:off x="521800" y="3963225"/>
            <a:ext cx="2218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3F3F3"/>
                </a:solidFill>
              </a:rPr>
              <a:t>Measures Popularity</a:t>
            </a:r>
            <a:endParaRPr sz="1300">
              <a:solidFill>
                <a:srgbClr val="F3F3F3"/>
              </a:solidFill>
            </a:endParaRPr>
          </a:p>
        </p:txBody>
      </p:sp>
      <p:sp>
        <p:nvSpPr>
          <p:cNvPr id="905" name="Google Shape;905;p53"/>
          <p:cNvSpPr txBox="1"/>
          <p:nvPr>
            <p:ph idx="2" type="subTitle"/>
          </p:nvPr>
        </p:nvSpPr>
        <p:spPr>
          <a:xfrm>
            <a:off x="3720075" y="3963222"/>
            <a:ext cx="1818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3F3F3"/>
                </a:solidFill>
              </a:rPr>
              <a:t>Measures</a:t>
            </a:r>
            <a:r>
              <a:rPr lang="en" sz="1300">
                <a:solidFill>
                  <a:srgbClr val="F3F3F3"/>
                </a:solidFill>
              </a:rPr>
              <a:t> Quality</a:t>
            </a:r>
            <a:endParaRPr sz="1300">
              <a:solidFill>
                <a:srgbClr val="F3F3F3"/>
              </a:solidFill>
            </a:endParaRPr>
          </a:p>
        </p:txBody>
      </p:sp>
      <p:sp>
        <p:nvSpPr>
          <p:cNvPr id="906" name="Google Shape;906;p53"/>
          <p:cNvSpPr txBox="1"/>
          <p:nvPr>
            <p:ph idx="4" type="ctrTitle"/>
          </p:nvPr>
        </p:nvSpPr>
        <p:spPr>
          <a:xfrm>
            <a:off x="3319425" y="3717650"/>
            <a:ext cx="2619300" cy="384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rPr>
              <a:t>Critic Score</a:t>
            </a:r>
            <a:endParaRPr>
              <a:solidFill>
                <a:srgbClr val="F3F3F3"/>
              </a:solidFill>
            </a:endParaRPr>
          </a:p>
        </p:txBody>
      </p:sp>
      <p:sp>
        <p:nvSpPr>
          <p:cNvPr id="907" name="Google Shape;907;p53"/>
          <p:cNvSpPr txBox="1"/>
          <p:nvPr>
            <p:ph idx="3" type="ctrTitle"/>
          </p:nvPr>
        </p:nvSpPr>
        <p:spPr>
          <a:xfrm>
            <a:off x="407500" y="3717650"/>
            <a:ext cx="2619300" cy="384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3F3F3"/>
                </a:solidFill>
              </a:rPr>
              <a:t>Sales</a:t>
            </a:r>
            <a:endParaRPr>
              <a:solidFill>
                <a:srgbClr val="F3F3F3"/>
              </a:solidFill>
            </a:endParaRPr>
          </a:p>
        </p:txBody>
      </p:sp>
      <p:cxnSp>
        <p:nvCxnSpPr>
          <p:cNvPr id="908" name="Google Shape;908;p53"/>
          <p:cNvCxnSpPr/>
          <p:nvPr/>
        </p:nvCxnSpPr>
        <p:spPr>
          <a:xfrm flipH="1" rot="10800000">
            <a:off x="2812900" y="2145275"/>
            <a:ext cx="547200" cy="417900"/>
          </a:xfrm>
          <a:prstGeom prst="bentConnector3">
            <a:avLst>
              <a:gd fmla="val 50000" name="adj1"/>
            </a:avLst>
          </a:prstGeom>
          <a:noFill/>
          <a:ln cap="flat" cmpd="sng" w="9525">
            <a:solidFill>
              <a:srgbClr val="11FFFF"/>
            </a:solidFill>
            <a:prstDash val="solid"/>
            <a:round/>
            <a:headEnd len="med" w="med" type="oval"/>
            <a:tailEnd len="med" w="med" type="oval"/>
          </a:ln>
        </p:spPr>
      </p:cxnSp>
      <p:pic>
        <p:nvPicPr>
          <p:cNvPr id="909" name="Google Shape;909;p53"/>
          <p:cNvPicPr preferRelativeResize="0"/>
          <p:nvPr/>
        </p:nvPicPr>
        <p:blipFill>
          <a:blip r:embed="rId4">
            <a:alphaModFix/>
          </a:blip>
          <a:stretch>
            <a:fillRect/>
          </a:stretch>
        </p:blipFill>
        <p:spPr>
          <a:xfrm>
            <a:off x="802746" y="1140425"/>
            <a:ext cx="1828799" cy="2416937"/>
          </a:xfrm>
          <a:prstGeom prst="rect">
            <a:avLst/>
          </a:prstGeom>
          <a:noFill/>
          <a:ln>
            <a:noFill/>
          </a:ln>
        </p:spPr>
      </p:pic>
      <p:pic>
        <p:nvPicPr>
          <p:cNvPr id="910" name="Google Shape;910;p53"/>
          <p:cNvPicPr preferRelativeResize="0"/>
          <p:nvPr/>
        </p:nvPicPr>
        <p:blipFill rotWithShape="1">
          <a:blip r:embed="rId5">
            <a:alphaModFix/>
          </a:blip>
          <a:srcRect b="2997" l="0" r="0" t="0"/>
          <a:stretch/>
        </p:blipFill>
        <p:spPr>
          <a:xfrm>
            <a:off x="6346643" y="1141875"/>
            <a:ext cx="1828801" cy="2414016"/>
          </a:xfrm>
          <a:prstGeom prst="rect">
            <a:avLst/>
          </a:prstGeom>
          <a:noFill/>
          <a:ln>
            <a:noFill/>
          </a:ln>
        </p:spPr>
      </p:pic>
      <p:pic>
        <p:nvPicPr>
          <p:cNvPr id="911" name="Google Shape;911;p53"/>
          <p:cNvPicPr preferRelativeResize="0"/>
          <p:nvPr/>
        </p:nvPicPr>
        <p:blipFill rotWithShape="1">
          <a:blip r:embed="rId6">
            <a:alphaModFix/>
          </a:blip>
          <a:srcRect b="5042" l="0" r="0" t="0"/>
          <a:stretch/>
        </p:blipFill>
        <p:spPr>
          <a:xfrm>
            <a:off x="3574711" y="1141875"/>
            <a:ext cx="1828800" cy="2414017"/>
          </a:xfrm>
          <a:prstGeom prst="rect">
            <a:avLst/>
          </a:prstGeom>
          <a:noFill/>
          <a:ln>
            <a:noFill/>
          </a:ln>
        </p:spPr>
      </p:pic>
      <p:sp>
        <p:nvSpPr>
          <p:cNvPr id="912" name="Google Shape;912;p53"/>
          <p:cNvSpPr/>
          <p:nvPr/>
        </p:nvSpPr>
        <p:spPr>
          <a:xfrm>
            <a:off x="2157727" y="1063836"/>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flipH="1">
            <a:off x="2157427" y="3306588"/>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4" name="Google Shape;914;p53"/>
          <p:cNvCxnSpPr/>
          <p:nvPr/>
        </p:nvCxnSpPr>
        <p:spPr>
          <a:xfrm rot="10800000">
            <a:off x="699442" y="1485622"/>
            <a:ext cx="0" cy="1369500"/>
          </a:xfrm>
          <a:prstGeom prst="straightConnector1">
            <a:avLst/>
          </a:prstGeom>
          <a:noFill/>
          <a:ln cap="flat" cmpd="sng" w="9525">
            <a:solidFill>
              <a:srgbClr val="11FFFF"/>
            </a:solidFill>
            <a:prstDash val="solid"/>
            <a:round/>
            <a:headEnd len="med" w="med" type="none"/>
            <a:tailEnd len="med" w="med" type="none"/>
          </a:ln>
        </p:spPr>
      </p:cxnSp>
      <p:sp>
        <p:nvSpPr>
          <p:cNvPr id="915" name="Google Shape;915;p53"/>
          <p:cNvSpPr/>
          <p:nvPr/>
        </p:nvSpPr>
        <p:spPr>
          <a:xfrm>
            <a:off x="4900927" y="1063836"/>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flipH="1">
            <a:off x="4900627" y="3306588"/>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7" name="Google Shape;917;p53"/>
          <p:cNvCxnSpPr/>
          <p:nvPr/>
        </p:nvCxnSpPr>
        <p:spPr>
          <a:xfrm rot="10800000">
            <a:off x="3442642" y="1485622"/>
            <a:ext cx="0" cy="1369500"/>
          </a:xfrm>
          <a:prstGeom prst="straightConnector1">
            <a:avLst/>
          </a:prstGeom>
          <a:noFill/>
          <a:ln cap="flat" cmpd="sng" w="9525">
            <a:solidFill>
              <a:srgbClr val="11FFFF"/>
            </a:solidFill>
            <a:prstDash val="solid"/>
            <a:round/>
            <a:headEnd len="med" w="med" type="none"/>
            <a:tailEnd len="med" w="med" type="none"/>
          </a:ln>
        </p:spPr>
      </p:cxnSp>
      <p:sp>
        <p:nvSpPr>
          <p:cNvPr id="918" name="Google Shape;918;p53"/>
          <p:cNvSpPr/>
          <p:nvPr/>
        </p:nvSpPr>
        <p:spPr>
          <a:xfrm>
            <a:off x="7720327" y="1063836"/>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flipH="1">
            <a:off x="7720027" y="3306588"/>
            <a:ext cx="583118" cy="344692"/>
          </a:xfrm>
          <a:custGeom>
            <a:rect b="b" l="l" r="r" t="t"/>
            <a:pathLst>
              <a:path extrusionOk="0" h="7454" w="1261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53"/>
          <p:cNvCxnSpPr/>
          <p:nvPr/>
        </p:nvCxnSpPr>
        <p:spPr>
          <a:xfrm rot="10800000">
            <a:off x="6262042" y="1485622"/>
            <a:ext cx="0" cy="1369500"/>
          </a:xfrm>
          <a:prstGeom prst="straightConnector1">
            <a:avLst/>
          </a:prstGeom>
          <a:noFill/>
          <a:ln cap="flat" cmpd="sng" w="9525">
            <a:solidFill>
              <a:srgbClr val="11FFFF"/>
            </a:solidFill>
            <a:prstDash val="solid"/>
            <a:round/>
            <a:headEnd len="med" w="med" type="none"/>
            <a:tailEnd len="med" w="med" type="none"/>
          </a:ln>
        </p:spPr>
      </p:cxnSp>
      <p:cxnSp>
        <p:nvCxnSpPr>
          <p:cNvPr id="921" name="Google Shape;921;p53"/>
          <p:cNvCxnSpPr/>
          <p:nvPr/>
        </p:nvCxnSpPr>
        <p:spPr>
          <a:xfrm flipH="1" rot="10800000">
            <a:off x="5618100" y="2145275"/>
            <a:ext cx="547200" cy="417900"/>
          </a:xfrm>
          <a:prstGeom prst="bentConnector3">
            <a:avLst>
              <a:gd fmla="val 50000" name="adj1"/>
            </a:avLst>
          </a:prstGeom>
          <a:noFill/>
          <a:ln cap="flat" cmpd="sng" w="9525">
            <a:solidFill>
              <a:srgbClr val="11FFFF"/>
            </a:solidFill>
            <a:prstDash val="solid"/>
            <a:round/>
            <a:headEnd len="med" w="med" type="oval"/>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4"/>
          <p:cNvSpPr txBox="1"/>
          <p:nvPr>
            <p:ph type="ctrTitle"/>
          </p:nvPr>
        </p:nvSpPr>
        <p:spPr>
          <a:xfrm>
            <a:off x="1660050" y="-282225"/>
            <a:ext cx="58965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Line Plot: Sales generate by the games launched in each year</a:t>
            </a:r>
            <a:endParaRPr/>
          </a:p>
        </p:txBody>
      </p:sp>
      <p:pic>
        <p:nvPicPr>
          <p:cNvPr id="927" name="Google Shape;927;p54"/>
          <p:cNvPicPr preferRelativeResize="0"/>
          <p:nvPr/>
        </p:nvPicPr>
        <p:blipFill>
          <a:blip r:embed="rId3">
            <a:alphaModFix/>
          </a:blip>
          <a:stretch>
            <a:fillRect/>
          </a:stretch>
        </p:blipFill>
        <p:spPr>
          <a:xfrm>
            <a:off x="333750" y="1340571"/>
            <a:ext cx="8476488" cy="2732016"/>
          </a:xfrm>
          <a:prstGeom prst="rect">
            <a:avLst/>
          </a:prstGeom>
          <a:noFill/>
          <a:ln>
            <a:noFill/>
          </a:ln>
        </p:spPr>
      </p:pic>
      <p:grpSp>
        <p:nvGrpSpPr>
          <p:cNvPr id="928" name="Google Shape;928;p54"/>
          <p:cNvGrpSpPr/>
          <p:nvPr/>
        </p:nvGrpSpPr>
        <p:grpSpPr>
          <a:xfrm>
            <a:off x="1157901" y="788472"/>
            <a:ext cx="1014924" cy="446967"/>
            <a:chOff x="238125" y="1662850"/>
            <a:chExt cx="7137300" cy="2217100"/>
          </a:xfrm>
        </p:grpSpPr>
        <p:sp>
          <p:nvSpPr>
            <p:cNvPr id="929" name="Google Shape;929;p54"/>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54"/>
          <p:cNvSpPr txBox="1"/>
          <p:nvPr/>
        </p:nvSpPr>
        <p:spPr>
          <a:xfrm>
            <a:off x="1235055" y="865555"/>
            <a:ext cx="937800" cy="3327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Year</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940" name="Google Shape;940;p54"/>
          <p:cNvCxnSpPr>
            <a:endCxn id="939" idx="3"/>
          </p:cNvCxnSpPr>
          <p:nvPr/>
        </p:nvCxnSpPr>
        <p:spPr>
          <a:xfrm flipH="1" rot="5400000">
            <a:off x="1941105" y="1263655"/>
            <a:ext cx="531000" cy="67500"/>
          </a:xfrm>
          <a:prstGeom prst="bentConnector2">
            <a:avLst/>
          </a:prstGeom>
          <a:noFill/>
          <a:ln cap="flat" cmpd="sng" w="9525">
            <a:solidFill>
              <a:srgbClr val="11FFFF"/>
            </a:solidFill>
            <a:prstDash val="solid"/>
            <a:round/>
            <a:headEnd len="med" w="med" type="none"/>
            <a:tailEnd len="med" w="med" type="none"/>
          </a:ln>
        </p:spPr>
      </p:cxnSp>
      <p:grpSp>
        <p:nvGrpSpPr>
          <p:cNvPr id="941" name="Google Shape;941;p54"/>
          <p:cNvGrpSpPr/>
          <p:nvPr/>
        </p:nvGrpSpPr>
        <p:grpSpPr>
          <a:xfrm>
            <a:off x="6944305" y="816363"/>
            <a:ext cx="1185506" cy="446967"/>
            <a:chOff x="238125" y="1662850"/>
            <a:chExt cx="7137300" cy="2217100"/>
          </a:xfrm>
        </p:grpSpPr>
        <p:sp>
          <p:nvSpPr>
            <p:cNvPr id="942" name="Google Shape;942;p54"/>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54"/>
          <p:cNvSpPr txBox="1"/>
          <p:nvPr/>
        </p:nvSpPr>
        <p:spPr>
          <a:xfrm>
            <a:off x="7034456" y="893302"/>
            <a:ext cx="991200" cy="3327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Region</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953" name="Google Shape;953;p54"/>
          <p:cNvCxnSpPr>
            <a:endCxn id="952" idx="2"/>
          </p:cNvCxnSpPr>
          <p:nvPr/>
        </p:nvCxnSpPr>
        <p:spPr>
          <a:xfrm flipH="1" rot="5400000">
            <a:off x="7173056" y="1583002"/>
            <a:ext cx="872400" cy="158400"/>
          </a:xfrm>
          <a:prstGeom prst="bentConnector3">
            <a:avLst>
              <a:gd fmla="val 50000" name="adj1"/>
            </a:avLst>
          </a:prstGeom>
          <a:noFill/>
          <a:ln cap="flat" cmpd="sng" w="9525">
            <a:solidFill>
              <a:srgbClr val="11FFFF"/>
            </a:solidFill>
            <a:prstDash val="solid"/>
            <a:round/>
            <a:headEnd len="med" w="med" type="none"/>
            <a:tailEnd len="med" w="med" type="none"/>
          </a:ln>
        </p:spPr>
      </p:cxnSp>
      <p:grpSp>
        <p:nvGrpSpPr>
          <p:cNvPr id="954" name="Google Shape;954;p54"/>
          <p:cNvGrpSpPr/>
          <p:nvPr/>
        </p:nvGrpSpPr>
        <p:grpSpPr>
          <a:xfrm>
            <a:off x="562753" y="4442912"/>
            <a:ext cx="3060474" cy="446967"/>
            <a:chOff x="238125" y="1662850"/>
            <a:chExt cx="7137300" cy="2217100"/>
          </a:xfrm>
        </p:grpSpPr>
        <p:sp>
          <p:nvSpPr>
            <p:cNvPr id="955" name="Google Shape;955;p54"/>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54"/>
          <p:cNvSpPr txBox="1"/>
          <p:nvPr/>
        </p:nvSpPr>
        <p:spPr>
          <a:xfrm>
            <a:off x="764416" y="4470151"/>
            <a:ext cx="2858700" cy="447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t/>
            </a:r>
            <a:endParaRPr sz="600">
              <a:solidFill>
                <a:srgbClr val="F3F3F3"/>
              </a:solidFill>
              <a:latin typeface="Teko"/>
              <a:ea typeface="Teko"/>
              <a:cs typeface="Teko"/>
              <a:sym typeface="Teko"/>
            </a:endParaRPr>
          </a:p>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Genre/Publisher/Review Score/#Sales Copies</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966" name="Google Shape;966;p54"/>
          <p:cNvCxnSpPr>
            <a:stCxn id="965" idx="0"/>
          </p:cNvCxnSpPr>
          <p:nvPr/>
        </p:nvCxnSpPr>
        <p:spPr>
          <a:xfrm flipH="1" rot="5400000">
            <a:off x="536866" y="2813251"/>
            <a:ext cx="1515000" cy="1798800"/>
          </a:xfrm>
          <a:prstGeom prst="bentConnector2">
            <a:avLst/>
          </a:prstGeom>
          <a:noFill/>
          <a:ln cap="flat" cmpd="sng" w="9525">
            <a:solidFill>
              <a:srgbClr val="11FFFF"/>
            </a:solidFill>
            <a:prstDash val="solid"/>
            <a:round/>
            <a:headEnd len="med" w="med" type="none"/>
            <a:tailEnd len="med" w="med" type="none"/>
          </a:ln>
        </p:spPr>
      </p:cxnSp>
      <p:sp>
        <p:nvSpPr>
          <p:cNvPr id="967" name="Google Shape;967;p54"/>
          <p:cNvSpPr/>
          <p:nvPr/>
        </p:nvSpPr>
        <p:spPr>
          <a:xfrm>
            <a:off x="6160200" y="388405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54"/>
          <p:cNvCxnSpPr>
            <a:stCxn id="967" idx="3"/>
            <a:endCxn id="969" idx="1"/>
          </p:cNvCxnSpPr>
          <p:nvPr/>
        </p:nvCxnSpPr>
        <p:spPr>
          <a:xfrm>
            <a:off x="6283800" y="3945850"/>
            <a:ext cx="628500" cy="717900"/>
          </a:xfrm>
          <a:prstGeom prst="bentConnector3">
            <a:avLst>
              <a:gd fmla="val 50007" name="adj1"/>
            </a:avLst>
          </a:prstGeom>
          <a:noFill/>
          <a:ln cap="flat" cmpd="sng" w="9525">
            <a:solidFill>
              <a:srgbClr val="11FFFF"/>
            </a:solidFill>
            <a:prstDash val="lgDash"/>
            <a:round/>
            <a:headEnd len="med" w="med" type="none"/>
            <a:tailEnd len="med" w="med" type="none"/>
          </a:ln>
        </p:spPr>
      </p:cxnSp>
      <p:sp>
        <p:nvSpPr>
          <p:cNvPr id="969" name="Google Shape;969;p54"/>
          <p:cNvSpPr txBox="1"/>
          <p:nvPr/>
        </p:nvSpPr>
        <p:spPr>
          <a:xfrm>
            <a:off x="6912390" y="4359725"/>
            <a:ext cx="24141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3F3F3"/>
                </a:solidFill>
                <a:latin typeface="Source Code Pro"/>
                <a:ea typeface="Source Code Pro"/>
                <a:cs typeface="Source Code Pro"/>
                <a:sym typeface="Source Code Pro"/>
              </a:rPr>
              <a:t>Market Trend</a:t>
            </a:r>
            <a:endParaRPr b="1" sz="1100">
              <a:solidFill>
                <a:srgbClr val="F3F3F3"/>
              </a:solidFill>
              <a:latin typeface="Source Code Pro"/>
              <a:ea typeface="Source Code Pro"/>
              <a:cs typeface="Source Code Pro"/>
              <a:sym typeface="Source Code Pro"/>
            </a:endParaRPr>
          </a:p>
          <a:p>
            <a:pPr indent="0" lvl="0" marL="0" rtl="0" algn="l">
              <a:spcBef>
                <a:spcPts val="0"/>
              </a:spcBef>
              <a:spcAft>
                <a:spcPts val="0"/>
              </a:spcAft>
              <a:buNone/>
            </a:pPr>
            <a:r>
              <a:rPr b="1" lang="en" sz="1100">
                <a:solidFill>
                  <a:srgbClr val="F3F3F3"/>
                </a:solidFill>
                <a:latin typeface="Source Code Pro"/>
                <a:ea typeface="Source Code Pro"/>
                <a:cs typeface="Source Code Pro"/>
                <a:sym typeface="Source Code Pro"/>
              </a:rPr>
              <a:t>Performance of each console </a:t>
            </a:r>
            <a:endParaRPr b="1" sz="1100">
              <a:solidFill>
                <a:srgbClr val="F3F3F3"/>
              </a:solidFill>
              <a:latin typeface="Source Code Pro"/>
              <a:ea typeface="Source Code Pro"/>
              <a:cs typeface="Source Code Pro"/>
              <a:sym typeface="Source Code Pro"/>
            </a:endParaRPr>
          </a:p>
        </p:txBody>
      </p:sp>
      <p:sp>
        <p:nvSpPr>
          <p:cNvPr id="970" name="Google Shape;970;p54"/>
          <p:cNvSpPr txBox="1"/>
          <p:nvPr/>
        </p:nvSpPr>
        <p:spPr>
          <a:xfrm>
            <a:off x="6912350" y="3855262"/>
            <a:ext cx="18813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rgbClr val="11FFFF"/>
                </a:solidFill>
                <a:latin typeface="Teko"/>
                <a:ea typeface="Teko"/>
                <a:cs typeface="Teko"/>
                <a:sym typeface="Teko"/>
              </a:rPr>
              <a:t>Insights</a:t>
            </a:r>
            <a:endParaRPr sz="1900">
              <a:solidFill>
                <a:srgbClr val="11FFFF"/>
              </a:solidFill>
              <a:latin typeface="Teko"/>
              <a:ea typeface="Teko"/>
              <a:cs typeface="Teko"/>
              <a:sym typeface="Tek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5"/>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Middle: Console Platform VS Genre</a:t>
            </a:r>
            <a:endParaRPr/>
          </a:p>
        </p:txBody>
      </p:sp>
      <p:pic>
        <p:nvPicPr>
          <p:cNvPr id="976" name="Google Shape;976;p55"/>
          <p:cNvPicPr preferRelativeResize="0"/>
          <p:nvPr/>
        </p:nvPicPr>
        <p:blipFill>
          <a:blip r:embed="rId3">
            <a:alphaModFix/>
          </a:blip>
          <a:stretch>
            <a:fillRect/>
          </a:stretch>
        </p:blipFill>
        <p:spPr>
          <a:xfrm>
            <a:off x="152400" y="1548846"/>
            <a:ext cx="8839204" cy="20457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56"/>
          <p:cNvPicPr preferRelativeResize="0"/>
          <p:nvPr/>
        </p:nvPicPr>
        <p:blipFill>
          <a:blip r:embed="rId3">
            <a:alphaModFix/>
          </a:blip>
          <a:stretch>
            <a:fillRect/>
          </a:stretch>
        </p:blipFill>
        <p:spPr>
          <a:xfrm>
            <a:off x="1202425" y="1180821"/>
            <a:ext cx="6739129" cy="2913974"/>
          </a:xfrm>
          <a:prstGeom prst="rect">
            <a:avLst/>
          </a:prstGeom>
          <a:noFill/>
          <a:ln>
            <a:noFill/>
          </a:ln>
        </p:spPr>
      </p:pic>
      <p:sp>
        <p:nvSpPr>
          <p:cNvPr id="982" name="Google Shape;982;p56"/>
          <p:cNvSpPr/>
          <p:nvPr/>
        </p:nvSpPr>
        <p:spPr>
          <a:xfrm>
            <a:off x="5855400" y="388405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3" name="Google Shape;983;p56"/>
          <p:cNvCxnSpPr>
            <a:stCxn id="982" idx="3"/>
            <a:endCxn id="984" idx="1"/>
          </p:cNvCxnSpPr>
          <p:nvPr/>
        </p:nvCxnSpPr>
        <p:spPr>
          <a:xfrm>
            <a:off x="5979000" y="3945850"/>
            <a:ext cx="628500" cy="717900"/>
          </a:xfrm>
          <a:prstGeom prst="bentConnector3">
            <a:avLst>
              <a:gd fmla="val 50007" name="adj1"/>
            </a:avLst>
          </a:prstGeom>
          <a:noFill/>
          <a:ln cap="flat" cmpd="sng" w="9525">
            <a:solidFill>
              <a:srgbClr val="11FFFF"/>
            </a:solidFill>
            <a:prstDash val="lgDash"/>
            <a:round/>
            <a:headEnd len="med" w="med" type="none"/>
            <a:tailEnd len="med" w="med" type="none"/>
          </a:ln>
        </p:spPr>
      </p:cxnSp>
      <p:sp>
        <p:nvSpPr>
          <p:cNvPr id="984" name="Google Shape;984;p56"/>
          <p:cNvSpPr txBox="1"/>
          <p:nvPr/>
        </p:nvSpPr>
        <p:spPr>
          <a:xfrm>
            <a:off x="6607590" y="4359725"/>
            <a:ext cx="24141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3F3F3"/>
                </a:solidFill>
                <a:latin typeface="Source Code Pro"/>
                <a:ea typeface="Source Code Pro"/>
                <a:cs typeface="Source Code Pro"/>
                <a:sym typeface="Source Code Pro"/>
              </a:rPr>
              <a:t>The top performing genre of each console</a:t>
            </a:r>
            <a:endParaRPr b="1" sz="1100">
              <a:solidFill>
                <a:srgbClr val="F3F3F3"/>
              </a:solidFill>
              <a:latin typeface="Source Code Pro"/>
              <a:ea typeface="Source Code Pro"/>
              <a:cs typeface="Source Code Pro"/>
              <a:sym typeface="Source Code Pro"/>
            </a:endParaRPr>
          </a:p>
        </p:txBody>
      </p:sp>
      <p:sp>
        <p:nvSpPr>
          <p:cNvPr id="985" name="Google Shape;985;p56"/>
          <p:cNvSpPr txBox="1"/>
          <p:nvPr/>
        </p:nvSpPr>
        <p:spPr>
          <a:xfrm>
            <a:off x="6607550" y="3855262"/>
            <a:ext cx="18813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rgbClr val="11FFFF"/>
                </a:solidFill>
                <a:latin typeface="Teko"/>
                <a:ea typeface="Teko"/>
                <a:cs typeface="Teko"/>
                <a:sym typeface="Teko"/>
              </a:rPr>
              <a:t>Insights</a:t>
            </a:r>
            <a:endParaRPr sz="1900">
              <a:solidFill>
                <a:srgbClr val="11FFFF"/>
              </a:solidFill>
              <a:latin typeface="Teko"/>
              <a:ea typeface="Teko"/>
              <a:cs typeface="Teko"/>
              <a:sym typeface="Teko"/>
            </a:endParaRPr>
          </a:p>
        </p:txBody>
      </p:sp>
      <p:grpSp>
        <p:nvGrpSpPr>
          <p:cNvPr id="986" name="Google Shape;986;p56"/>
          <p:cNvGrpSpPr/>
          <p:nvPr/>
        </p:nvGrpSpPr>
        <p:grpSpPr>
          <a:xfrm>
            <a:off x="6754611" y="730943"/>
            <a:ext cx="1090579" cy="318597"/>
            <a:chOff x="238125" y="1662850"/>
            <a:chExt cx="7137300" cy="2217100"/>
          </a:xfrm>
        </p:grpSpPr>
        <p:sp>
          <p:nvSpPr>
            <p:cNvPr id="987" name="Google Shape;987;p56"/>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56"/>
          <p:cNvSpPr txBox="1"/>
          <p:nvPr/>
        </p:nvSpPr>
        <p:spPr>
          <a:xfrm>
            <a:off x="6837495" y="785963"/>
            <a:ext cx="911400" cy="237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Genre</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998" name="Google Shape;998;p56"/>
          <p:cNvCxnSpPr>
            <a:endCxn id="997" idx="2"/>
          </p:cNvCxnSpPr>
          <p:nvPr/>
        </p:nvCxnSpPr>
        <p:spPr>
          <a:xfrm flipH="1" rot="10800000">
            <a:off x="3863595" y="1023263"/>
            <a:ext cx="3429600" cy="184800"/>
          </a:xfrm>
          <a:prstGeom prst="bentConnector2">
            <a:avLst/>
          </a:prstGeom>
          <a:noFill/>
          <a:ln cap="flat" cmpd="sng" w="9525">
            <a:solidFill>
              <a:srgbClr val="11FFFF"/>
            </a:solidFill>
            <a:prstDash val="solid"/>
            <a:round/>
            <a:headEnd len="med" w="med" type="none"/>
            <a:tailEnd len="med" w="med" type="none"/>
          </a:ln>
        </p:spPr>
      </p:cxnSp>
      <p:sp>
        <p:nvSpPr>
          <p:cNvPr id="999" name="Google Shape;999;p56"/>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Heatmap: Average sales by Genre</a:t>
            </a:r>
            <a:endParaRPr/>
          </a:p>
        </p:txBody>
      </p:sp>
      <p:grpSp>
        <p:nvGrpSpPr>
          <p:cNvPr id="1000" name="Google Shape;1000;p56"/>
          <p:cNvGrpSpPr/>
          <p:nvPr/>
        </p:nvGrpSpPr>
        <p:grpSpPr>
          <a:xfrm>
            <a:off x="562753" y="4442912"/>
            <a:ext cx="3060474" cy="446967"/>
            <a:chOff x="238125" y="1662850"/>
            <a:chExt cx="7137300" cy="2217100"/>
          </a:xfrm>
        </p:grpSpPr>
        <p:sp>
          <p:nvSpPr>
            <p:cNvPr id="1001" name="Google Shape;1001;p56"/>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56"/>
          <p:cNvSpPr txBox="1"/>
          <p:nvPr/>
        </p:nvSpPr>
        <p:spPr>
          <a:xfrm>
            <a:off x="764416" y="4470151"/>
            <a:ext cx="2858700" cy="447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t/>
            </a:r>
            <a:endParaRPr sz="600">
              <a:solidFill>
                <a:srgbClr val="F3F3F3"/>
              </a:solidFill>
              <a:latin typeface="Teko"/>
              <a:ea typeface="Teko"/>
              <a:cs typeface="Teko"/>
              <a:sym typeface="Teko"/>
            </a:endParaRPr>
          </a:p>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Year/Publisher/Review Score/#Sales Copies</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012" name="Google Shape;1012;p56"/>
          <p:cNvCxnSpPr>
            <a:stCxn id="1011" idx="0"/>
          </p:cNvCxnSpPr>
          <p:nvPr/>
        </p:nvCxnSpPr>
        <p:spPr>
          <a:xfrm rot="-5400000">
            <a:off x="2238166" y="3584251"/>
            <a:ext cx="841500" cy="930300"/>
          </a:xfrm>
          <a:prstGeom prst="bentConnector2">
            <a:avLst/>
          </a:prstGeom>
          <a:noFill/>
          <a:ln cap="flat" cmpd="sng" w="9525">
            <a:solidFill>
              <a:srgbClr val="11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9"/>
          <p:cNvSpPr txBox="1"/>
          <p:nvPr>
            <p:ph type="ctrTitle"/>
          </p:nvPr>
        </p:nvSpPr>
        <p:spPr>
          <a:xfrm>
            <a:off x="2790400" y="-575425"/>
            <a:ext cx="5930400" cy="205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solidFill>
                  <a:srgbClr val="F3F3F3"/>
                </a:solidFill>
              </a:rPr>
              <a:t>Abstract</a:t>
            </a:r>
            <a:endParaRPr sz="3200">
              <a:solidFill>
                <a:srgbClr val="F3F3F3"/>
              </a:solidFill>
            </a:endParaRPr>
          </a:p>
        </p:txBody>
      </p:sp>
      <p:sp>
        <p:nvSpPr>
          <p:cNvPr id="634" name="Google Shape;634;p39"/>
          <p:cNvSpPr txBox="1"/>
          <p:nvPr>
            <p:ph idx="1" type="subTitle"/>
          </p:nvPr>
        </p:nvSpPr>
        <p:spPr>
          <a:xfrm>
            <a:off x="2852875" y="1621825"/>
            <a:ext cx="4997700" cy="2816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sz="1600">
                <a:solidFill>
                  <a:srgbClr val="F3F3F3"/>
                </a:solidFill>
              </a:rPr>
              <a:t>With the global video game sales data, we specifically studied the sales of </a:t>
            </a:r>
            <a:r>
              <a:rPr lang="en" sz="1600">
                <a:solidFill>
                  <a:srgbClr val="11FFFF"/>
                </a:solidFill>
              </a:rPr>
              <a:t>console game</a:t>
            </a:r>
            <a:r>
              <a:rPr lang="en" sz="1600">
                <a:solidFill>
                  <a:srgbClr val="F3F3F3"/>
                </a:solidFill>
              </a:rPr>
              <a:t> to understand the changes in console game </a:t>
            </a:r>
            <a:r>
              <a:rPr lang="en" sz="1600">
                <a:solidFill>
                  <a:srgbClr val="11FFFF"/>
                </a:solidFill>
              </a:rPr>
              <a:t>sales across different platform</a:t>
            </a:r>
            <a:r>
              <a:rPr lang="en" sz="1600">
                <a:solidFill>
                  <a:srgbClr val="F3F3F3"/>
                </a:solidFill>
              </a:rPr>
              <a:t>. </a:t>
            </a:r>
            <a:endParaRPr sz="1600">
              <a:solidFill>
                <a:srgbClr val="F3F3F3"/>
              </a:solidFill>
            </a:endParaRPr>
          </a:p>
          <a:p>
            <a:pPr indent="0" lvl="0" marL="0" rtl="0" algn="just">
              <a:spcBef>
                <a:spcPts val="0"/>
              </a:spcBef>
              <a:spcAft>
                <a:spcPts val="0"/>
              </a:spcAft>
              <a:buNone/>
            </a:pPr>
            <a:r>
              <a:rPr lang="en" sz="1600">
                <a:solidFill>
                  <a:srgbClr val="F3F3F3"/>
                </a:solidFill>
              </a:rPr>
              <a:t>We used our </a:t>
            </a:r>
            <a:r>
              <a:rPr lang="en" sz="1600">
                <a:solidFill>
                  <a:srgbClr val="11FFFF"/>
                </a:solidFill>
              </a:rPr>
              <a:t>exploratory data analysis</a:t>
            </a:r>
            <a:r>
              <a:rPr lang="en" sz="1600">
                <a:solidFill>
                  <a:srgbClr val="F3F3F3"/>
                </a:solidFill>
              </a:rPr>
              <a:t> to understand the data set and </a:t>
            </a:r>
            <a:r>
              <a:rPr lang="en" sz="1600">
                <a:solidFill>
                  <a:srgbClr val="11FFFF"/>
                </a:solidFill>
              </a:rPr>
              <a:t>define the focus of our dashboard</a:t>
            </a:r>
            <a:r>
              <a:rPr lang="en" sz="1600">
                <a:solidFill>
                  <a:srgbClr val="F3F3F3"/>
                </a:solidFill>
              </a:rPr>
              <a:t>. We also found some </a:t>
            </a:r>
            <a:r>
              <a:rPr lang="en" sz="1600">
                <a:solidFill>
                  <a:srgbClr val="F3F3F3"/>
                </a:solidFill>
              </a:rPr>
              <a:t>columns</a:t>
            </a:r>
            <a:r>
              <a:rPr lang="en" sz="1600">
                <a:solidFill>
                  <a:srgbClr val="F3F3F3"/>
                </a:solidFill>
              </a:rPr>
              <a:t> that are suitable for </a:t>
            </a:r>
            <a:r>
              <a:rPr lang="en" sz="1600">
                <a:solidFill>
                  <a:srgbClr val="11FFFF"/>
                </a:solidFill>
              </a:rPr>
              <a:t>filtering data</a:t>
            </a:r>
            <a:r>
              <a:rPr lang="en" sz="1600">
                <a:solidFill>
                  <a:srgbClr val="F3F3F3"/>
                </a:solidFill>
              </a:rPr>
              <a:t> to generate more insight.</a:t>
            </a:r>
            <a:endParaRPr sz="1600">
              <a:solidFill>
                <a:srgbClr val="F3F3F3"/>
              </a:solidFill>
            </a:endParaRPr>
          </a:p>
          <a:p>
            <a:pPr indent="0" lvl="0" marL="0" rtl="0" algn="just">
              <a:spcBef>
                <a:spcPts val="0"/>
              </a:spcBef>
              <a:spcAft>
                <a:spcPts val="0"/>
              </a:spcAft>
              <a:buNone/>
            </a:pPr>
            <a:r>
              <a:rPr lang="en" sz="1600">
                <a:solidFill>
                  <a:srgbClr val="F3F3F3"/>
                </a:solidFill>
              </a:rPr>
              <a:t>Our final dashboard allows users to </a:t>
            </a:r>
            <a:r>
              <a:rPr lang="en" sz="1600">
                <a:solidFill>
                  <a:srgbClr val="11FFFF"/>
                </a:solidFill>
              </a:rPr>
              <a:t>understand the video game market trend, compare the three main market leaders on their genre strategy, and details on individual games.</a:t>
            </a:r>
            <a:endParaRPr sz="1600">
              <a:solidFill>
                <a:srgbClr val="11FFFF"/>
              </a:solidFill>
            </a:endParaRPr>
          </a:p>
        </p:txBody>
      </p:sp>
      <p:pic>
        <p:nvPicPr>
          <p:cNvPr id="635" name="Google Shape;635;p39"/>
          <p:cNvPicPr preferRelativeResize="0"/>
          <p:nvPr/>
        </p:nvPicPr>
        <p:blipFill>
          <a:blip r:embed="rId3">
            <a:alphaModFix amt="88000"/>
          </a:blip>
          <a:stretch>
            <a:fillRect/>
          </a:stretch>
        </p:blipFill>
        <p:spPr>
          <a:xfrm>
            <a:off x="839750" y="1790601"/>
            <a:ext cx="1097025" cy="9335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p57"/>
          <p:cNvPicPr preferRelativeResize="0"/>
          <p:nvPr/>
        </p:nvPicPr>
        <p:blipFill>
          <a:blip r:embed="rId3">
            <a:alphaModFix/>
          </a:blip>
          <a:stretch>
            <a:fillRect/>
          </a:stretch>
        </p:blipFill>
        <p:spPr>
          <a:xfrm>
            <a:off x="1005838" y="1596652"/>
            <a:ext cx="7132320" cy="2491681"/>
          </a:xfrm>
          <a:prstGeom prst="rect">
            <a:avLst/>
          </a:prstGeom>
          <a:noFill/>
          <a:ln>
            <a:noFill/>
          </a:ln>
        </p:spPr>
      </p:pic>
      <p:sp>
        <p:nvSpPr>
          <p:cNvPr id="1018" name="Google Shape;1018;p57"/>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#Games per Genre for each console platform </a:t>
            </a:r>
            <a:endParaRPr/>
          </a:p>
        </p:txBody>
      </p:sp>
      <p:grpSp>
        <p:nvGrpSpPr>
          <p:cNvPr id="1019" name="Google Shape;1019;p57"/>
          <p:cNvGrpSpPr/>
          <p:nvPr/>
        </p:nvGrpSpPr>
        <p:grpSpPr>
          <a:xfrm>
            <a:off x="1261453" y="863698"/>
            <a:ext cx="911433" cy="318597"/>
            <a:chOff x="238125" y="1662850"/>
            <a:chExt cx="7137300" cy="2217100"/>
          </a:xfrm>
        </p:grpSpPr>
        <p:sp>
          <p:nvSpPr>
            <p:cNvPr id="1020" name="Google Shape;1020;p57"/>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57"/>
          <p:cNvSpPr txBox="1"/>
          <p:nvPr/>
        </p:nvSpPr>
        <p:spPr>
          <a:xfrm>
            <a:off x="1330733" y="918623"/>
            <a:ext cx="842100" cy="237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Year</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031" name="Google Shape;1031;p57"/>
          <p:cNvCxnSpPr>
            <a:endCxn id="1030" idx="3"/>
          </p:cNvCxnSpPr>
          <p:nvPr/>
        </p:nvCxnSpPr>
        <p:spPr>
          <a:xfrm flipH="1" rot="5400000">
            <a:off x="1941083" y="1269023"/>
            <a:ext cx="531000" cy="67500"/>
          </a:xfrm>
          <a:prstGeom prst="bentConnector2">
            <a:avLst/>
          </a:prstGeom>
          <a:noFill/>
          <a:ln cap="flat" cmpd="sng" w="9525">
            <a:solidFill>
              <a:srgbClr val="11FFFF"/>
            </a:solidFill>
            <a:prstDash val="solid"/>
            <a:round/>
            <a:headEnd len="med" w="med" type="none"/>
            <a:tailEnd len="med" w="med" type="none"/>
          </a:ln>
        </p:spPr>
      </p:cxnSp>
      <p:grpSp>
        <p:nvGrpSpPr>
          <p:cNvPr id="1032" name="Google Shape;1032;p57"/>
          <p:cNvGrpSpPr/>
          <p:nvPr/>
        </p:nvGrpSpPr>
        <p:grpSpPr>
          <a:xfrm>
            <a:off x="7463136" y="967118"/>
            <a:ext cx="1090579" cy="318597"/>
            <a:chOff x="238125" y="1662850"/>
            <a:chExt cx="7137300" cy="2217100"/>
          </a:xfrm>
        </p:grpSpPr>
        <p:sp>
          <p:nvSpPr>
            <p:cNvPr id="1033" name="Google Shape;1033;p57"/>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57"/>
          <p:cNvSpPr txBox="1"/>
          <p:nvPr/>
        </p:nvSpPr>
        <p:spPr>
          <a:xfrm>
            <a:off x="7546020" y="1022138"/>
            <a:ext cx="911400" cy="237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Genre</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044" name="Google Shape;1044;p57"/>
          <p:cNvCxnSpPr>
            <a:stCxn id="1017" idx="0"/>
            <a:endCxn id="1043" idx="2"/>
          </p:cNvCxnSpPr>
          <p:nvPr/>
        </p:nvCxnSpPr>
        <p:spPr>
          <a:xfrm rot="-5400000">
            <a:off x="6118198" y="-286748"/>
            <a:ext cx="337200" cy="3429600"/>
          </a:xfrm>
          <a:prstGeom prst="bentConnector3">
            <a:avLst>
              <a:gd fmla="val 50002" name="adj1"/>
            </a:avLst>
          </a:prstGeom>
          <a:noFill/>
          <a:ln cap="flat" cmpd="sng" w="9525">
            <a:solidFill>
              <a:srgbClr val="11FFFF"/>
            </a:solidFill>
            <a:prstDash val="solid"/>
            <a:round/>
            <a:headEnd len="med" w="med" type="none"/>
            <a:tailEnd len="med" w="med" type="none"/>
          </a:ln>
        </p:spPr>
      </p:cxnSp>
      <p:sp>
        <p:nvSpPr>
          <p:cNvPr id="1045" name="Google Shape;1045;p57"/>
          <p:cNvSpPr/>
          <p:nvPr/>
        </p:nvSpPr>
        <p:spPr>
          <a:xfrm>
            <a:off x="5855400" y="388405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6" name="Google Shape;1046;p57"/>
          <p:cNvCxnSpPr>
            <a:stCxn id="1045" idx="3"/>
            <a:endCxn id="1047" idx="1"/>
          </p:cNvCxnSpPr>
          <p:nvPr/>
        </p:nvCxnSpPr>
        <p:spPr>
          <a:xfrm>
            <a:off x="5979000" y="3945850"/>
            <a:ext cx="628500" cy="717900"/>
          </a:xfrm>
          <a:prstGeom prst="bentConnector3">
            <a:avLst>
              <a:gd fmla="val 50007" name="adj1"/>
            </a:avLst>
          </a:prstGeom>
          <a:noFill/>
          <a:ln cap="flat" cmpd="sng" w="9525">
            <a:solidFill>
              <a:srgbClr val="11FFFF"/>
            </a:solidFill>
            <a:prstDash val="lgDash"/>
            <a:round/>
            <a:headEnd len="med" w="med" type="none"/>
            <a:tailEnd len="med" w="med" type="none"/>
          </a:ln>
        </p:spPr>
      </p:cxnSp>
      <p:sp>
        <p:nvSpPr>
          <p:cNvPr id="1047" name="Google Shape;1047;p57"/>
          <p:cNvSpPr txBox="1"/>
          <p:nvPr/>
        </p:nvSpPr>
        <p:spPr>
          <a:xfrm>
            <a:off x="6607590" y="4359725"/>
            <a:ext cx="24141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3F3F3"/>
                </a:solidFill>
                <a:latin typeface="Source Code Pro"/>
                <a:ea typeface="Source Code Pro"/>
                <a:cs typeface="Source Code Pro"/>
                <a:sym typeface="Source Code Pro"/>
              </a:rPr>
              <a:t>The content </a:t>
            </a:r>
            <a:r>
              <a:rPr b="1" lang="en" sz="1100">
                <a:solidFill>
                  <a:schemeClr val="lt1"/>
                </a:solidFill>
                <a:latin typeface="Source Code Pro"/>
                <a:ea typeface="Source Code Pro"/>
                <a:cs typeface="Source Code Pro"/>
                <a:sym typeface="Source Code Pro"/>
              </a:rPr>
              <a:t>strategy</a:t>
            </a:r>
            <a:r>
              <a:rPr b="1" lang="en" sz="1100">
                <a:solidFill>
                  <a:srgbClr val="F3F3F3"/>
                </a:solidFill>
                <a:latin typeface="Source Code Pro"/>
                <a:ea typeface="Source Code Pro"/>
                <a:cs typeface="Source Code Pro"/>
                <a:sym typeface="Source Code Pro"/>
              </a:rPr>
              <a:t>/genre emphasis of each console</a:t>
            </a:r>
            <a:endParaRPr b="1" sz="1100">
              <a:solidFill>
                <a:srgbClr val="F3F3F3"/>
              </a:solidFill>
              <a:latin typeface="Source Code Pro"/>
              <a:ea typeface="Source Code Pro"/>
              <a:cs typeface="Source Code Pro"/>
              <a:sym typeface="Source Code Pro"/>
            </a:endParaRPr>
          </a:p>
        </p:txBody>
      </p:sp>
      <p:sp>
        <p:nvSpPr>
          <p:cNvPr id="1048" name="Google Shape;1048;p57"/>
          <p:cNvSpPr txBox="1"/>
          <p:nvPr/>
        </p:nvSpPr>
        <p:spPr>
          <a:xfrm>
            <a:off x="6607550" y="3855262"/>
            <a:ext cx="18813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rgbClr val="11FFFF"/>
                </a:solidFill>
                <a:latin typeface="Teko"/>
                <a:ea typeface="Teko"/>
                <a:cs typeface="Teko"/>
                <a:sym typeface="Teko"/>
              </a:rPr>
              <a:t>Insights</a:t>
            </a:r>
            <a:endParaRPr sz="1900">
              <a:solidFill>
                <a:srgbClr val="11FFFF"/>
              </a:solidFill>
              <a:latin typeface="Teko"/>
              <a:ea typeface="Teko"/>
              <a:cs typeface="Teko"/>
              <a:sym typeface="Teko"/>
            </a:endParaRPr>
          </a:p>
        </p:txBody>
      </p:sp>
      <p:grpSp>
        <p:nvGrpSpPr>
          <p:cNvPr id="1049" name="Google Shape;1049;p57"/>
          <p:cNvGrpSpPr/>
          <p:nvPr/>
        </p:nvGrpSpPr>
        <p:grpSpPr>
          <a:xfrm>
            <a:off x="562753" y="4366712"/>
            <a:ext cx="3060474" cy="446967"/>
            <a:chOff x="238125" y="1662850"/>
            <a:chExt cx="7137300" cy="2217100"/>
          </a:xfrm>
        </p:grpSpPr>
        <p:sp>
          <p:nvSpPr>
            <p:cNvPr id="1050" name="Google Shape;1050;p57"/>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7"/>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7"/>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 name="Google Shape;1060;p57"/>
          <p:cNvSpPr txBox="1"/>
          <p:nvPr/>
        </p:nvSpPr>
        <p:spPr>
          <a:xfrm>
            <a:off x="764416" y="4393951"/>
            <a:ext cx="2858700" cy="447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t/>
            </a:r>
            <a:endParaRPr sz="600">
              <a:solidFill>
                <a:srgbClr val="F3F3F3"/>
              </a:solidFill>
              <a:latin typeface="Teko"/>
              <a:ea typeface="Teko"/>
              <a:cs typeface="Teko"/>
              <a:sym typeface="Teko"/>
            </a:endParaRPr>
          </a:p>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Publisher/Review Score/# Sales Copies</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061" name="Google Shape;1061;p57"/>
          <p:cNvCxnSpPr>
            <a:stCxn id="1060" idx="0"/>
          </p:cNvCxnSpPr>
          <p:nvPr/>
        </p:nvCxnSpPr>
        <p:spPr>
          <a:xfrm rot="-5400000">
            <a:off x="2312116" y="3759001"/>
            <a:ext cx="516600" cy="753300"/>
          </a:xfrm>
          <a:prstGeom prst="bentConnector2">
            <a:avLst/>
          </a:prstGeom>
          <a:noFill/>
          <a:ln cap="flat" cmpd="sng" w="9525">
            <a:solidFill>
              <a:srgbClr val="11FFFF"/>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58"/>
          <p:cNvSpPr txBox="1"/>
          <p:nvPr>
            <p:ph type="ctrTitle"/>
          </p:nvPr>
        </p:nvSpPr>
        <p:spPr>
          <a:xfrm>
            <a:off x="914400" y="-53629"/>
            <a:ext cx="73152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Bottom: Genre + Individual Game performance for each console platform</a:t>
            </a:r>
            <a:endParaRPr/>
          </a:p>
        </p:txBody>
      </p:sp>
      <p:pic>
        <p:nvPicPr>
          <p:cNvPr id="1067" name="Google Shape;1067;p58"/>
          <p:cNvPicPr preferRelativeResize="0"/>
          <p:nvPr/>
        </p:nvPicPr>
        <p:blipFill>
          <a:blip r:embed="rId3">
            <a:alphaModFix/>
          </a:blip>
          <a:stretch>
            <a:fillRect/>
          </a:stretch>
        </p:blipFill>
        <p:spPr>
          <a:xfrm>
            <a:off x="152400" y="1742396"/>
            <a:ext cx="8839204" cy="22615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59"/>
          <p:cNvPicPr preferRelativeResize="0"/>
          <p:nvPr/>
        </p:nvPicPr>
        <p:blipFill rotWithShape="1">
          <a:blip r:embed="rId3">
            <a:alphaModFix/>
          </a:blip>
          <a:srcRect b="7132" l="0" r="0" t="0"/>
          <a:stretch/>
        </p:blipFill>
        <p:spPr>
          <a:xfrm>
            <a:off x="1758600" y="959575"/>
            <a:ext cx="5532127" cy="3048076"/>
          </a:xfrm>
          <a:prstGeom prst="rect">
            <a:avLst/>
          </a:prstGeom>
          <a:noFill/>
          <a:ln>
            <a:noFill/>
          </a:ln>
        </p:spPr>
      </p:pic>
      <p:sp>
        <p:nvSpPr>
          <p:cNvPr id="1073" name="Google Shape;1073;p59"/>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Critic Score by Genre and Platform</a:t>
            </a:r>
            <a:endParaRPr/>
          </a:p>
        </p:txBody>
      </p:sp>
      <p:pic>
        <p:nvPicPr>
          <p:cNvPr id="1074" name="Google Shape;1074;p59"/>
          <p:cNvPicPr preferRelativeResize="0"/>
          <p:nvPr/>
        </p:nvPicPr>
        <p:blipFill rotWithShape="1">
          <a:blip r:embed="rId4">
            <a:alphaModFix/>
          </a:blip>
          <a:srcRect b="9403" l="5240" r="0" t="0"/>
          <a:stretch/>
        </p:blipFill>
        <p:spPr>
          <a:xfrm>
            <a:off x="1764900" y="1227450"/>
            <a:ext cx="5519525" cy="2928100"/>
          </a:xfrm>
          <a:prstGeom prst="rect">
            <a:avLst/>
          </a:prstGeom>
          <a:noFill/>
          <a:ln>
            <a:noFill/>
          </a:ln>
        </p:spPr>
      </p:pic>
      <p:grpSp>
        <p:nvGrpSpPr>
          <p:cNvPr id="1075" name="Google Shape;1075;p59"/>
          <p:cNvGrpSpPr/>
          <p:nvPr/>
        </p:nvGrpSpPr>
        <p:grpSpPr>
          <a:xfrm>
            <a:off x="6754611" y="578543"/>
            <a:ext cx="1090579" cy="318597"/>
            <a:chOff x="238125" y="1662850"/>
            <a:chExt cx="7137300" cy="2217100"/>
          </a:xfrm>
        </p:grpSpPr>
        <p:sp>
          <p:nvSpPr>
            <p:cNvPr id="1076" name="Google Shape;1076;p5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59"/>
          <p:cNvSpPr txBox="1"/>
          <p:nvPr/>
        </p:nvSpPr>
        <p:spPr>
          <a:xfrm>
            <a:off x="6837495" y="633563"/>
            <a:ext cx="911400" cy="2373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Genre</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087" name="Google Shape;1087;p59"/>
          <p:cNvCxnSpPr>
            <a:endCxn id="1086" idx="1"/>
          </p:cNvCxnSpPr>
          <p:nvPr/>
        </p:nvCxnSpPr>
        <p:spPr>
          <a:xfrm rot="-5400000">
            <a:off x="5976045" y="1066163"/>
            <a:ext cx="1175400" cy="547500"/>
          </a:xfrm>
          <a:prstGeom prst="bentConnector2">
            <a:avLst/>
          </a:prstGeom>
          <a:noFill/>
          <a:ln cap="flat" cmpd="sng" w="9525">
            <a:solidFill>
              <a:srgbClr val="11FFFF"/>
            </a:solidFill>
            <a:prstDash val="solid"/>
            <a:round/>
            <a:headEnd len="med" w="med" type="none"/>
            <a:tailEnd len="med" w="med" type="none"/>
          </a:ln>
        </p:spPr>
      </p:cxnSp>
      <p:grpSp>
        <p:nvGrpSpPr>
          <p:cNvPr id="1088" name="Google Shape;1088;p59"/>
          <p:cNvGrpSpPr/>
          <p:nvPr/>
        </p:nvGrpSpPr>
        <p:grpSpPr>
          <a:xfrm>
            <a:off x="334153" y="4442912"/>
            <a:ext cx="3060474" cy="446967"/>
            <a:chOff x="238125" y="1662850"/>
            <a:chExt cx="7137300" cy="2217100"/>
          </a:xfrm>
        </p:grpSpPr>
        <p:sp>
          <p:nvSpPr>
            <p:cNvPr id="1089" name="Google Shape;1089;p5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59"/>
          <p:cNvSpPr txBox="1"/>
          <p:nvPr/>
        </p:nvSpPr>
        <p:spPr>
          <a:xfrm>
            <a:off x="535816" y="4470151"/>
            <a:ext cx="2858700" cy="447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t/>
            </a:r>
            <a:endParaRPr sz="600">
              <a:solidFill>
                <a:srgbClr val="F3F3F3"/>
              </a:solidFill>
              <a:latin typeface="Teko"/>
              <a:ea typeface="Teko"/>
              <a:cs typeface="Teko"/>
              <a:sym typeface="Teko"/>
            </a:endParaRPr>
          </a:p>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Year/Publisher/Review Score/#Sales Copies...</a:t>
            </a:r>
            <a:br>
              <a:rPr lang="en">
                <a:solidFill>
                  <a:srgbClr val="F3F3F3"/>
                </a:solidFill>
                <a:latin typeface="Source Code Pro Light"/>
                <a:ea typeface="Source Code Pro Light"/>
                <a:cs typeface="Source Code Pro Light"/>
                <a:sym typeface="Source Code Pro Light"/>
              </a:rPr>
            </a:br>
            <a:endParaRPr>
              <a:solidFill>
                <a:srgbClr val="F3F3F3"/>
              </a:solidFill>
              <a:latin typeface="Source Code Pro Light"/>
              <a:ea typeface="Source Code Pro Light"/>
              <a:cs typeface="Source Code Pro Light"/>
              <a:sym typeface="Source Code Pro Light"/>
            </a:endParaRPr>
          </a:p>
        </p:txBody>
      </p:sp>
      <p:cxnSp>
        <p:nvCxnSpPr>
          <p:cNvPr id="1100" name="Google Shape;1100;p59"/>
          <p:cNvCxnSpPr>
            <a:stCxn id="1099" idx="0"/>
          </p:cNvCxnSpPr>
          <p:nvPr/>
        </p:nvCxnSpPr>
        <p:spPr>
          <a:xfrm rot="-5400000">
            <a:off x="2009566" y="3584251"/>
            <a:ext cx="841500" cy="930300"/>
          </a:xfrm>
          <a:prstGeom prst="bentConnector2">
            <a:avLst/>
          </a:prstGeom>
          <a:noFill/>
          <a:ln cap="flat" cmpd="sng" w="9525">
            <a:solidFill>
              <a:srgbClr val="11FFFF"/>
            </a:solidFill>
            <a:prstDash val="solid"/>
            <a:round/>
            <a:headEnd len="med" w="med" type="none"/>
            <a:tailEnd len="med" w="med" type="none"/>
          </a:ln>
        </p:spPr>
      </p:cxnSp>
      <p:sp>
        <p:nvSpPr>
          <p:cNvPr id="1101" name="Google Shape;1101;p59"/>
          <p:cNvSpPr/>
          <p:nvPr/>
        </p:nvSpPr>
        <p:spPr>
          <a:xfrm>
            <a:off x="5855400" y="396025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59"/>
          <p:cNvCxnSpPr>
            <a:stCxn id="1101" idx="3"/>
            <a:endCxn id="1103" idx="1"/>
          </p:cNvCxnSpPr>
          <p:nvPr/>
        </p:nvCxnSpPr>
        <p:spPr>
          <a:xfrm>
            <a:off x="5979000" y="4022050"/>
            <a:ext cx="628500" cy="641700"/>
          </a:xfrm>
          <a:prstGeom prst="bentConnector3">
            <a:avLst>
              <a:gd fmla="val 50007" name="adj1"/>
            </a:avLst>
          </a:prstGeom>
          <a:noFill/>
          <a:ln cap="flat" cmpd="sng" w="9525">
            <a:solidFill>
              <a:srgbClr val="11FFFF"/>
            </a:solidFill>
            <a:prstDash val="lgDash"/>
            <a:round/>
            <a:headEnd len="med" w="med" type="none"/>
            <a:tailEnd len="med" w="med" type="none"/>
          </a:ln>
        </p:spPr>
      </p:cxnSp>
      <p:sp>
        <p:nvSpPr>
          <p:cNvPr id="1103" name="Google Shape;1103;p59"/>
          <p:cNvSpPr txBox="1"/>
          <p:nvPr/>
        </p:nvSpPr>
        <p:spPr>
          <a:xfrm>
            <a:off x="6607590" y="4359725"/>
            <a:ext cx="24141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3F3F3"/>
                </a:solidFill>
                <a:latin typeface="Source Code Pro"/>
                <a:ea typeface="Source Code Pro"/>
                <a:cs typeface="Source Code Pro"/>
                <a:sym typeface="Source Code Pro"/>
              </a:rPr>
              <a:t>How each platform perform differently on each genre</a:t>
            </a:r>
            <a:endParaRPr b="1" sz="1100">
              <a:solidFill>
                <a:srgbClr val="F3F3F3"/>
              </a:solidFill>
              <a:latin typeface="Source Code Pro"/>
              <a:ea typeface="Source Code Pro"/>
              <a:cs typeface="Source Code Pro"/>
              <a:sym typeface="Source Code Pro"/>
            </a:endParaRPr>
          </a:p>
        </p:txBody>
      </p:sp>
      <p:sp>
        <p:nvSpPr>
          <p:cNvPr id="1104" name="Google Shape;1104;p59"/>
          <p:cNvSpPr txBox="1"/>
          <p:nvPr/>
        </p:nvSpPr>
        <p:spPr>
          <a:xfrm>
            <a:off x="6607550" y="3855262"/>
            <a:ext cx="18813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rgbClr val="11FFFF"/>
                </a:solidFill>
                <a:latin typeface="Teko"/>
                <a:ea typeface="Teko"/>
                <a:cs typeface="Teko"/>
                <a:sym typeface="Teko"/>
              </a:rPr>
              <a:t>Insights</a:t>
            </a:r>
            <a:endParaRPr sz="1900">
              <a:solidFill>
                <a:srgbClr val="11FFFF"/>
              </a:solidFill>
              <a:latin typeface="Teko"/>
              <a:ea typeface="Teko"/>
              <a:cs typeface="Teko"/>
              <a:sym typeface="Teko"/>
            </a:endParaRPr>
          </a:p>
        </p:txBody>
      </p:sp>
      <p:grpSp>
        <p:nvGrpSpPr>
          <p:cNvPr id="1105" name="Google Shape;1105;p59"/>
          <p:cNvGrpSpPr/>
          <p:nvPr/>
        </p:nvGrpSpPr>
        <p:grpSpPr>
          <a:xfrm>
            <a:off x="441500" y="945750"/>
            <a:ext cx="1045614" cy="450071"/>
            <a:chOff x="238125" y="1662850"/>
            <a:chExt cx="7137300" cy="2217100"/>
          </a:xfrm>
        </p:grpSpPr>
        <p:sp>
          <p:nvSpPr>
            <p:cNvPr id="1106" name="Google Shape;1106;p59"/>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9"/>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59"/>
          <p:cNvSpPr txBox="1"/>
          <p:nvPr/>
        </p:nvSpPr>
        <p:spPr>
          <a:xfrm>
            <a:off x="520975" y="964082"/>
            <a:ext cx="966000" cy="450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Toggle: User/Critic</a:t>
            </a:r>
            <a:endParaRPr>
              <a:solidFill>
                <a:srgbClr val="F3F3F3"/>
              </a:solidFill>
              <a:latin typeface="Source Code Pro Light"/>
              <a:ea typeface="Source Code Pro Light"/>
              <a:cs typeface="Source Code Pro Light"/>
              <a:sym typeface="Source Code Pro Light"/>
            </a:endParaRPr>
          </a:p>
        </p:txBody>
      </p:sp>
      <p:cxnSp>
        <p:nvCxnSpPr>
          <p:cNvPr id="1117" name="Google Shape;1117;p59"/>
          <p:cNvCxnSpPr/>
          <p:nvPr/>
        </p:nvCxnSpPr>
        <p:spPr>
          <a:xfrm flipH="1">
            <a:off x="1258375" y="1209195"/>
            <a:ext cx="591000" cy="75600"/>
          </a:xfrm>
          <a:prstGeom prst="bentConnector3">
            <a:avLst>
              <a:gd fmla="val 50000" name="adj1"/>
            </a:avLst>
          </a:prstGeom>
          <a:noFill/>
          <a:ln cap="flat" cmpd="sng" w="9525">
            <a:solidFill>
              <a:srgbClr val="11FFFF"/>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60"/>
          <p:cNvPicPr preferRelativeResize="0"/>
          <p:nvPr/>
        </p:nvPicPr>
        <p:blipFill>
          <a:blip r:embed="rId3">
            <a:alphaModFix/>
          </a:blip>
          <a:stretch>
            <a:fillRect/>
          </a:stretch>
        </p:blipFill>
        <p:spPr>
          <a:xfrm>
            <a:off x="1979664" y="971550"/>
            <a:ext cx="5184649" cy="3200399"/>
          </a:xfrm>
          <a:prstGeom prst="rect">
            <a:avLst/>
          </a:prstGeom>
          <a:noFill/>
          <a:ln>
            <a:noFill/>
          </a:ln>
        </p:spPr>
      </p:pic>
      <p:sp>
        <p:nvSpPr>
          <p:cNvPr id="1123" name="Google Shape;1123;p60"/>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Closer Look at the </a:t>
            </a:r>
            <a:r>
              <a:rPr lang="en"/>
              <a:t>performance of individual games</a:t>
            </a:r>
            <a:endParaRPr/>
          </a:p>
        </p:txBody>
      </p:sp>
      <p:cxnSp>
        <p:nvCxnSpPr>
          <p:cNvPr id="1124" name="Google Shape;1124;p60"/>
          <p:cNvCxnSpPr>
            <a:stCxn id="1125" idx="3"/>
          </p:cNvCxnSpPr>
          <p:nvPr/>
        </p:nvCxnSpPr>
        <p:spPr>
          <a:xfrm>
            <a:off x="6893400" y="3361700"/>
            <a:ext cx="566100" cy="2400"/>
          </a:xfrm>
          <a:prstGeom prst="bentConnector3">
            <a:avLst>
              <a:gd fmla="val 50000" name="adj1"/>
            </a:avLst>
          </a:prstGeom>
          <a:noFill/>
          <a:ln cap="flat" cmpd="sng" w="9525">
            <a:solidFill>
              <a:srgbClr val="11FFFF"/>
            </a:solidFill>
            <a:prstDash val="lgDash"/>
            <a:round/>
            <a:headEnd len="med" w="med" type="none"/>
            <a:tailEnd len="med" w="med" type="none"/>
          </a:ln>
        </p:spPr>
      </p:cxnSp>
      <p:sp>
        <p:nvSpPr>
          <p:cNvPr id="1126" name="Google Shape;1126;p60"/>
          <p:cNvSpPr txBox="1"/>
          <p:nvPr/>
        </p:nvSpPr>
        <p:spPr>
          <a:xfrm>
            <a:off x="7445763" y="3292937"/>
            <a:ext cx="18813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3F3F3"/>
                </a:solidFill>
                <a:latin typeface="Source Code Pro"/>
                <a:ea typeface="Source Code Pro"/>
                <a:cs typeface="Source Code Pro"/>
                <a:sym typeface="Source Code Pro"/>
              </a:rPr>
              <a:t>Top Performing Game within the selected group</a:t>
            </a:r>
            <a:endParaRPr b="1" sz="1000">
              <a:solidFill>
                <a:srgbClr val="F3F3F3"/>
              </a:solidFill>
              <a:latin typeface="Source Code Pro"/>
              <a:ea typeface="Source Code Pro"/>
              <a:cs typeface="Source Code Pro"/>
              <a:sym typeface="Source Code Pro"/>
            </a:endParaRPr>
          </a:p>
        </p:txBody>
      </p:sp>
      <p:sp>
        <p:nvSpPr>
          <p:cNvPr id="1127" name="Google Shape;1127;p60"/>
          <p:cNvSpPr txBox="1"/>
          <p:nvPr/>
        </p:nvSpPr>
        <p:spPr>
          <a:xfrm>
            <a:off x="7445750" y="2788462"/>
            <a:ext cx="18813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1FFFF"/>
                </a:solidFill>
                <a:latin typeface="Teko"/>
                <a:ea typeface="Teko"/>
                <a:cs typeface="Teko"/>
                <a:sym typeface="Teko"/>
              </a:rPr>
              <a:t>Insights</a:t>
            </a:r>
            <a:endParaRPr sz="1800">
              <a:solidFill>
                <a:srgbClr val="11FFFF"/>
              </a:solidFill>
              <a:latin typeface="Teko"/>
              <a:ea typeface="Teko"/>
              <a:cs typeface="Teko"/>
              <a:sym typeface="Teko"/>
            </a:endParaRPr>
          </a:p>
        </p:txBody>
      </p:sp>
      <p:grpSp>
        <p:nvGrpSpPr>
          <p:cNvPr id="1128" name="Google Shape;1128;p60"/>
          <p:cNvGrpSpPr/>
          <p:nvPr/>
        </p:nvGrpSpPr>
        <p:grpSpPr>
          <a:xfrm>
            <a:off x="562753" y="4442912"/>
            <a:ext cx="3060474" cy="446967"/>
            <a:chOff x="238125" y="1662850"/>
            <a:chExt cx="7137300" cy="2217100"/>
          </a:xfrm>
        </p:grpSpPr>
        <p:sp>
          <p:nvSpPr>
            <p:cNvPr id="1129" name="Google Shape;1129;p60"/>
            <p:cNvSpPr/>
            <p:nvPr/>
          </p:nvSpPr>
          <p:spPr>
            <a:xfrm>
              <a:off x="490500" y="1898550"/>
              <a:ext cx="6774075" cy="1771550"/>
            </a:xfrm>
            <a:custGeom>
              <a:rect b="b" l="l" r="r" t="t"/>
              <a:pathLst>
                <a:path extrusionOk="0" h="70862" w="270963">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482975" y="1890475"/>
              <a:ext cx="6789675" cy="1787150"/>
            </a:xfrm>
            <a:custGeom>
              <a:rect b="b" l="l" r="r" t="t"/>
              <a:pathLst>
                <a:path extrusionOk="0" h="71486" w="271587">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1581825" y="1803825"/>
              <a:ext cx="31250" cy="111425"/>
            </a:xfrm>
            <a:custGeom>
              <a:rect b="b" l="l" r="r" t="t"/>
              <a:pathLst>
                <a:path extrusionOk="0" h="4457" w="1250">
                  <a:moveTo>
                    <a:pt x="1" y="1"/>
                  </a:moveTo>
                  <a:lnTo>
                    <a:pt x="1" y="4456"/>
                  </a:lnTo>
                  <a:lnTo>
                    <a:pt x="1249" y="4456"/>
                  </a:lnTo>
                  <a:lnTo>
                    <a:pt x="1249"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1581825" y="3652850"/>
              <a:ext cx="31250" cy="111400"/>
            </a:xfrm>
            <a:custGeom>
              <a:rect b="b" l="l" r="r" t="t"/>
              <a:pathLst>
                <a:path extrusionOk="0" h="4456" w="1250">
                  <a:moveTo>
                    <a:pt x="1" y="0"/>
                  </a:moveTo>
                  <a:lnTo>
                    <a:pt x="1" y="4456"/>
                  </a:lnTo>
                  <a:lnTo>
                    <a:pt x="1249" y="4456"/>
                  </a:lnTo>
                  <a:lnTo>
                    <a:pt x="1249"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4423200" y="1896925"/>
              <a:ext cx="1637025" cy="94725"/>
            </a:xfrm>
            <a:custGeom>
              <a:rect b="b" l="l" r="r" t="t"/>
              <a:pathLst>
                <a:path extrusionOk="0" h="3789" w="65481">
                  <a:moveTo>
                    <a:pt x="0" y="0"/>
                  </a:moveTo>
                  <a:lnTo>
                    <a:pt x="0" y="3789"/>
                  </a:lnTo>
                  <a:lnTo>
                    <a:pt x="65481" y="3789"/>
                  </a:lnTo>
                  <a:lnTo>
                    <a:pt x="65481"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6622025" y="3603875"/>
              <a:ext cx="456900" cy="243250"/>
            </a:xfrm>
            <a:custGeom>
              <a:rect b="b" l="l" r="r" t="t"/>
              <a:pathLst>
                <a:path extrusionOk="0" h="9730" w="18276">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2403575" y="1662850"/>
              <a:ext cx="1733350" cy="281450"/>
            </a:xfrm>
            <a:custGeom>
              <a:rect b="b" l="l" r="r" t="t"/>
              <a:pathLst>
                <a:path extrusionOk="0" h="11258" w="69334">
                  <a:moveTo>
                    <a:pt x="0" y="0"/>
                  </a:moveTo>
                  <a:lnTo>
                    <a:pt x="0" y="11258"/>
                  </a:lnTo>
                  <a:lnTo>
                    <a:pt x="69334" y="11258"/>
                  </a:lnTo>
                  <a:lnTo>
                    <a:pt x="69334" y="0"/>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380175" y="1787675"/>
              <a:ext cx="6995250" cy="1992725"/>
            </a:xfrm>
            <a:custGeom>
              <a:rect b="b" l="l" r="r" t="t"/>
              <a:pathLst>
                <a:path extrusionOk="0" h="79709" w="27981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238125" y="1961500"/>
              <a:ext cx="62975" cy="789475"/>
            </a:xfrm>
            <a:custGeom>
              <a:rect b="b" l="l" r="r" t="t"/>
              <a:pathLst>
                <a:path extrusionOk="0" h="31579" w="2519">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3877525" y="3848175"/>
              <a:ext cx="1971750" cy="31775"/>
            </a:xfrm>
            <a:custGeom>
              <a:rect b="b" l="l" r="r" t="t"/>
              <a:pathLst>
                <a:path extrusionOk="0" h="1271" w="78870">
                  <a:moveTo>
                    <a:pt x="0" y="1"/>
                  </a:moveTo>
                  <a:lnTo>
                    <a:pt x="0" y="1271"/>
                  </a:lnTo>
                  <a:lnTo>
                    <a:pt x="78870" y="1271"/>
                  </a:lnTo>
                  <a:lnTo>
                    <a:pt x="78870" y="1"/>
                  </a:lnTo>
                  <a:close/>
                </a:path>
              </a:pathLst>
            </a:custGeom>
            <a:solidFill>
              <a:srgbClr val="0068E8">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60"/>
          <p:cNvSpPr txBox="1"/>
          <p:nvPr/>
        </p:nvSpPr>
        <p:spPr>
          <a:xfrm>
            <a:off x="764416" y="4470151"/>
            <a:ext cx="2858700" cy="447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t/>
            </a:r>
            <a:endParaRPr sz="600">
              <a:solidFill>
                <a:srgbClr val="F3F3F3"/>
              </a:solidFill>
              <a:latin typeface="Teko"/>
              <a:ea typeface="Teko"/>
              <a:cs typeface="Teko"/>
              <a:sym typeface="Teko"/>
            </a:endParaRPr>
          </a:p>
          <a:p>
            <a:pPr indent="0" lvl="0" marL="0" marR="0" rtl="0" algn="l">
              <a:lnSpc>
                <a:spcPct val="100000"/>
              </a:lnSpc>
              <a:spcBef>
                <a:spcPts val="0"/>
              </a:spcBef>
              <a:spcAft>
                <a:spcPts val="0"/>
              </a:spcAft>
              <a:buNone/>
            </a:pPr>
            <a:r>
              <a:rPr lang="en">
                <a:solidFill>
                  <a:srgbClr val="F3F3F3"/>
                </a:solidFill>
                <a:latin typeface="Teko"/>
                <a:ea typeface="Teko"/>
                <a:cs typeface="Teko"/>
                <a:sym typeface="Teko"/>
              </a:rPr>
              <a:t>Filter: Year/Genre/ Publisher/Review Score/etc</a:t>
            </a:r>
            <a:endParaRPr>
              <a:solidFill>
                <a:srgbClr val="F3F3F3"/>
              </a:solidFill>
              <a:latin typeface="Source Code Pro Light"/>
              <a:ea typeface="Source Code Pro Light"/>
              <a:cs typeface="Source Code Pro Light"/>
              <a:sym typeface="Source Code Pro Light"/>
            </a:endParaRPr>
          </a:p>
        </p:txBody>
      </p:sp>
      <p:cxnSp>
        <p:nvCxnSpPr>
          <p:cNvPr id="1140" name="Google Shape;1140;p60"/>
          <p:cNvCxnSpPr>
            <a:stCxn id="1139" idx="0"/>
          </p:cNvCxnSpPr>
          <p:nvPr/>
        </p:nvCxnSpPr>
        <p:spPr>
          <a:xfrm rot="-5400000">
            <a:off x="2238166" y="3584251"/>
            <a:ext cx="841500" cy="930300"/>
          </a:xfrm>
          <a:prstGeom prst="bentConnector2">
            <a:avLst/>
          </a:prstGeom>
          <a:noFill/>
          <a:ln cap="flat" cmpd="sng" w="9525">
            <a:solidFill>
              <a:srgbClr val="11FFFF"/>
            </a:solidFill>
            <a:prstDash val="solid"/>
            <a:round/>
            <a:headEnd len="med" w="med" type="none"/>
            <a:tailEnd len="med" w="med" type="none"/>
          </a:ln>
        </p:spPr>
      </p:cxnSp>
      <p:sp>
        <p:nvSpPr>
          <p:cNvPr id="1125" name="Google Shape;1125;p60"/>
          <p:cNvSpPr/>
          <p:nvPr/>
        </p:nvSpPr>
        <p:spPr>
          <a:xfrm>
            <a:off x="6769800" y="3299900"/>
            <a:ext cx="123600" cy="123600"/>
          </a:xfrm>
          <a:prstGeom prst="rect">
            <a:avLst/>
          </a:prstGeom>
          <a:solidFill>
            <a:srgbClr val="11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61"/>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 T</a:t>
            </a:r>
            <a:r>
              <a:rPr lang="en"/>
              <a:t>akeaways from the Dashboard</a:t>
            </a:r>
            <a:endParaRPr/>
          </a:p>
        </p:txBody>
      </p:sp>
      <p:pic>
        <p:nvPicPr>
          <p:cNvPr id="1146" name="Google Shape;1146;p61"/>
          <p:cNvPicPr preferRelativeResize="0"/>
          <p:nvPr/>
        </p:nvPicPr>
        <p:blipFill rotWithShape="1">
          <a:blip r:embed="rId3">
            <a:alphaModFix/>
          </a:blip>
          <a:srcRect b="0" l="16428" r="19722" t="0"/>
          <a:stretch/>
        </p:blipFill>
        <p:spPr>
          <a:xfrm rot="-3012633">
            <a:off x="2144633" y="2769103"/>
            <a:ext cx="4253633" cy="3747394"/>
          </a:xfrm>
          <a:prstGeom prst="rect">
            <a:avLst/>
          </a:prstGeom>
          <a:noFill/>
          <a:ln>
            <a:noFill/>
          </a:ln>
        </p:spPr>
      </p:pic>
      <p:sp>
        <p:nvSpPr>
          <p:cNvPr id="1147" name="Google Shape;1147;p61"/>
          <p:cNvSpPr txBox="1"/>
          <p:nvPr/>
        </p:nvSpPr>
        <p:spPr>
          <a:xfrm>
            <a:off x="393750" y="2080125"/>
            <a:ext cx="10860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500">
                <a:solidFill>
                  <a:srgbClr val="FDFDFD"/>
                </a:solidFill>
                <a:latin typeface="Teko"/>
                <a:ea typeface="Teko"/>
                <a:cs typeface="Teko"/>
                <a:sym typeface="Teko"/>
              </a:rPr>
              <a:t>Market</a:t>
            </a:r>
            <a:endParaRPr sz="2500">
              <a:solidFill>
                <a:srgbClr val="FDFDFD"/>
              </a:solidFill>
              <a:latin typeface="Teko"/>
              <a:ea typeface="Teko"/>
              <a:cs typeface="Teko"/>
              <a:sym typeface="Teko"/>
            </a:endParaRPr>
          </a:p>
        </p:txBody>
      </p:sp>
      <p:sp>
        <p:nvSpPr>
          <p:cNvPr id="1148" name="Google Shape;1148;p61"/>
          <p:cNvSpPr txBox="1"/>
          <p:nvPr/>
        </p:nvSpPr>
        <p:spPr>
          <a:xfrm>
            <a:off x="193500" y="2581575"/>
            <a:ext cx="16761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3F3F3"/>
                </a:solidFill>
                <a:latin typeface="Source Code Pro Light"/>
                <a:ea typeface="Source Code Pro Light"/>
                <a:cs typeface="Source Code Pro Light"/>
                <a:sym typeface="Source Code Pro Light"/>
              </a:rPr>
              <a:t>General view of video game market (Global/US/EU/JP)</a:t>
            </a:r>
            <a:endParaRPr sz="1100">
              <a:solidFill>
                <a:srgbClr val="F3F3F3"/>
              </a:solidFill>
              <a:latin typeface="Source Code Pro Light"/>
              <a:ea typeface="Source Code Pro Light"/>
              <a:cs typeface="Source Code Pro Light"/>
              <a:sym typeface="Source Code Pro Light"/>
            </a:endParaRPr>
          </a:p>
        </p:txBody>
      </p:sp>
      <p:sp>
        <p:nvSpPr>
          <p:cNvPr id="1149" name="Google Shape;1149;p61"/>
          <p:cNvSpPr txBox="1"/>
          <p:nvPr/>
        </p:nvSpPr>
        <p:spPr>
          <a:xfrm>
            <a:off x="2239522" y="1499650"/>
            <a:ext cx="1394700" cy="2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500">
                <a:solidFill>
                  <a:srgbClr val="FDFDFD"/>
                </a:solidFill>
                <a:latin typeface="Teko"/>
                <a:ea typeface="Teko"/>
                <a:cs typeface="Teko"/>
                <a:sym typeface="Teko"/>
              </a:rPr>
              <a:t>Platforms</a:t>
            </a:r>
            <a:endParaRPr sz="2500">
              <a:solidFill>
                <a:srgbClr val="FDFDFD"/>
              </a:solidFill>
              <a:latin typeface="Teko"/>
              <a:ea typeface="Teko"/>
              <a:cs typeface="Teko"/>
              <a:sym typeface="Teko"/>
            </a:endParaRPr>
          </a:p>
        </p:txBody>
      </p:sp>
      <p:sp>
        <p:nvSpPr>
          <p:cNvPr id="1150" name="Google Shape;1150;p61"/>
          <p:cNvSpPr txBox="1"/>
          <p:nvPr/>
        </p:nvSpPr>
        <p:spPr>
          <a:xfrm>
            <a:off x="2396954" y="2007332"/>
            <a:ext cx="1486500" cy="5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sz="1100">
                <a:solidFill>
                  <a:srgbClr val="F3F3F3"/>
                </a:solidFill>
                <a:latin typeface="Source Code Pro Light"/>
                <a:ea typeface="Source Code Pro Light"/>
                <a:cs typeface="Source Code Pro Light"/>
                <a:sym typeface="Source Code Pro Light"/>
              </a:rPr>
              <a:t>Platform’s market position</a:t>
            </a:r>
            <a:endParaRPr sz="1100">
              <a:solidFill>
                <a:srgbClr val="F3F3F3"/>
              </a:solidFill>
              <a:latin typeface="Source Code Pro Light"/>
              <a:ea typeface="Source Code Pro Light"/>
              <a:cs typeface="Source Code Pro Light"/>
              <a:sym typeface="Source Code Pro Light"/>
            </a:endParaRPr>
          </a:p>
        </p:txBody>
      </p:sp>
      <p:sp>
        <p:nvSpPr>
          <p:cNvPr id="1151" name="Google Shape;1151;p61"/>
          <p:cNvSpPr txBox="1"/>
          <p:nvPr/>
        </p:nvSpPr>
        <p:spPr>
          <a:xfrm>
            <a:off x="4800650" y="1499675"/>
            <a:ext cx="9711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DFDFD"/>
                </a:solidFill>
                <a:latin typeface="Teko"/>
                <a:ea typeface="Teko"/>
                <a:cs typeface="Teko"/>
                <a:sym typeface="Teko"/>
              </a:rPr>
              <a:t>Genres</a:t>
            </a:r>
            <a:endParaRPr sz="2500">
              <a:solidFill>
                <a:srgbClr val="FDFDFD"/>
              </a:solidFill>
              <a:latin typeface="Teko"/>
              <a:ea typeface="Teko"/>
              <a:cs typeface="Teko"/>
              <a:sym typeface="Teko"/>
            </a:endParaRPr>
          </a:p>
        </p:txBody>
      </p:sp>
      <p:sp>
        <p:nvSpPr>
          <p:cNvPr id="1152" name="Google Shape;1152;p61"/>
          <p:cNvSpPr txBox="1"/>
          <p:nvPr/>
        </p:nvSpPr>
        <p:spPr>
          <a:xfrm>
            <a:off x="4699488" y="2007325"/>
            <a:ext cx="16761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3F3F3"/>
                </a:solidFill>
                <a:latin typeface="Source Code Pro Light"/>
                <a:ea typeface="Source Code Pro Light"/>
                <a:cs typeface="Source Code Pro Light"/>
                <a:sym typeface="Source Code Pro Light"/>
              </a:rPr>
              <a:t>Genre selection and emphasis for each platform</a:t>
            </a:r>
            <a:endParaRPr sz="1100">
              <a:solidFill>
                <a:srgbClr val="F3F3F3"/>
              </a:solidFill>
              <a:latin typeface="Source Code Pro Light"/>
              <a:ea typeface="Source Code Pro Light"/>
              <a:cs typeface="Source Code Pro Light"/>
              <a:sym typeface="Source Code Pro Light"/>
            </a:endParaRPr>
          </a:p>
        </p:txBody>
      </p:sp>
      <p:sp>
        <p:nvSpPr>
          <p:cNvPr id="1153" name="Google Shape;1153;p61"/>
          <p:cNvSpPr txBox="1"/>
          <p:nvPr/>
        </p:nvSpPr>
        <p:spPr>
          <a:xfrm>
            <a:off x="7191631" y="2071975"/>
            <a:ext cx="11637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DFDFD"/>
                </a:solidFill>
                <a:latin typeface="Teko"/>
                <a:ea typeface="Teko"/>
                <a:cs typeface="Teko"/>
                <a:sym typeface="Teko"/>
              </a:rPr>
              <a:t>Games</a:t>
            </a:r>
            <a:endParaRPr sz="2400">
              <a:solidFill>
                <a:srgbClr val="FDFDFD"/>
              </a:solidFill>
              <a:latin typeface="Teko"/>
              <a:ea typeface="Teko"/>
              <a:cs typeface="Teko"/>
              <a:sym typeface="Teko"/>
            </a:endParaRPr>
          </a:p>
        </p:txBody>
      </p:sp>
      <p:sp>
        <p:nvSpPr>
          <p:cNvPr id="1154" name="Google Shape;1154;p61"/>
          <p:cNvSpPr txBox="1"/>
          <p:nvPr/>
        </p:nvSpPr>
        <p:spPr>
          <a:xfrm>
            <a:off x="7072301" y="2565275"/>
            <a:ext cx="16761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rgbClr val="F3F3F3"/>
                </a:solidFill>
                <a:latin typeface="Source Code Pro Light"/>
                <a:ea typeface="Source Code Pro Light"/>
                <a:cs typeface="Source Code Pro Light"/>
                <a:sym typeface="Source Code Pro Light"/>
              </a:rPr>
              <a:t>The top performing game within the group selected</a:t>
            </a:r>
            <a:endParaRPr sz="1100">
              <a:solidFill>
                <a:srgbClr val="F3F3F3"/>
              </a:solidFill>
              <a:latin typeface="Source Code Pro Light"/>
              <a:ea typeface="Source Code Pro Light"/>
              <a:cs typeface="Source Code Pro Light"/>
              <a:sym typeface="Source Code Pro Light"/>
            </a:endParaRPr>
          </a:p>
        </p:txBody>
      </p:sp>
      <p:sp>
        <p:nvSpPr>
          <p:cNvPr id="1155" name="Google Shape;1155;p61"/>
          <p:cNvSpPr/>
          <p:nvPr/>
        </p:nvSpPr>
        <p:spPr>
          <a:xfrm>
            <a:off x="-10998" y="1298761"/>
            <a:ext cx="9144074" cy="578725"/>
          </a:xfrm>
          <a:custGeom>
            <a:rect b="b" l="l" r="r" t="t"/>
            <a:pathLst>
              <a:path extrusionOk="0" h="18229" w="288025">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cap="flat" cmpd="sng" w="9525">
            <a:solidFill>
              <a:srgbClr val="11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1"/>
          <p:cNvSpPr/>
          <p:nvPr/>
        </p:nvSpPr>
        <p:spPr>
          <a:xfrm>
            <a:off x="1104486" y="1953045"/>
            <a:ext cx="144800" cy="125911"/>
          </a:xfrm>
          <a:custGeom>
            <a:rect b="b" l="l" r="r" t="t"/>
            <a:pathLst>
              <a:path extrusionOk="0" h="3966" w="4561">
                <a:moveTo>
                  <a:pt x="0" y="1"/>
                </a:moveTo>
                <a:lnTo>
                  <a:pt x="2286"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1"/>
          <p:cNvSpPr/>
          <p:nvPr/>
        </p:nvSpPr>
        <p:spPr>
          <a:xfrm>
            <a:off x="3188776" y="1387210"/>
            <a:ext cx="145181" cy="125498"/>
          </a:xfrm>
          <a:custGeom>
            <a:rect b="b" l="l" r="r" t="t"/>
            <a:pathLst>
              <a:path extrusionOk="0" h="3953" w="4573">
                <a:moveTo>
                  <a:pt x="1" y="0"/>
                </a:moveTo>
                <a:lnTo>
                  <a:pt x="2287" y="3953"/>
                </a:lnTo>
                <a:lnTo>
                  <a:pt x="4573"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1"/>
          <p:cNvSpPr/>
          <p:nvPr/>
        </p:nvSpPr>
        <p:spPr>
          <a:xfrm>
            <a:off x="5067074" y="1387210"/>
            <a:ext cx="145181" cy="125498"/>
          </a:xfrm>
          <a:custGeom>
            <a:rect b="b" l="l" r="r" t="t"/>
            <a:pathLst>
              <a:path extrusionOk="0" h="3953" w="4573">
                <a:moveTo>
                  <a:pt x="0" y="0"/>
                </a:moveTo>
                <a:lnTo>
                  <a:pt x="2286" y="3953"/>
                </a:lnTo>
                <a:lnTo>
                  <a:pt x="4572"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1"/>
          <p:cNvSpPr/>
          <p:nvPr/>
        </p:nvSpPr>
        <p:spPr>
          <a:xfrm>
            <a:off x="7294753" y="1953045"/>
            <a:ext cx="144800" cy="125911"/>
          </a:xfrm>
          <a:custGeom>
            <a:rect b="b" l="l" r="r" t="t"/>
            <a:pathLst>
              <a:path extrusionOk="0" h="3966" w="4561">
                <a:moveTo>
                  <a:pt x="0" y="1"/>
                </a:moveTo>
                <a:lnTo>
                  <a:pt x="2274" y="3965"/>
                </a:lnTo>
                <a:lnTo>
                  <a:pt x="4560" y="1"/>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62"/>
          <p:cNvSpPr txBox="1"/>
          <p:nvPr>
            <p:ph type="ctrTitle"/>
          </p:nvPr>
        </p:nvSpPr>
        <p:spPr>
          <a:xfrm>
            <a:off x="6029025" y="322800"/>
            <a:ext cx="2303700" cy="101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165" name="Google Shape;1165;p62"/>
          <p:cNvSpPr txBox="1"/>
          <p:nvPr/>
        </p:nvSpPr>
        <p:spPr>
          <a:xfrm>
            <a:off x="997525" y="1867350"/>
            <a:ext cx="6498300" cy="3000000"/>
          </a:xfrm>
          <a:prstGeom prst="rect">
            <a:avLst/>
          </a:prstGeom>
          <a:noFill/>
          <a:ln>
            <a:noFill/>
          </a:ln>
        </p:spPr>
        <p:txBody>
          <a:bodyPr anchorCtr="0" anchor="t" bIns="91425" lIns="91425" spcFirstLastPara="1" rIns="91425" wrap="square" tIns="91425">
            <a:noAutofit/>
          </a:bodyPr>
          <a:lstStyle/>
          <a:p>
            <a:pPr indent="-203200" lvl="0" marL="241300" rtl="0" algn="l">
              <a:lnSpc>
                <a:spcPct val="150000"/>
              </a:lnSpc>
              <a:spcBef>
                <a:spcPts val="0"/>
              </a:spcBef>
              <a:spcAft>
                <a:spcPts val="0"/>
              </a:spcAft>
              <a:buClr>
                <a:schemeClr val="lt1"/>
              </a:buClr>
              <a:buSzPts val="1200"/>
              <a:buFont typeface="Calibri"/>
              <a:buChar char="◂"/>
            </a:pPr>
            <a:r>
              <a:rPr lang="en" sz="1200" u="sng">
                <a:solidFill>
                  <a:schemeClr val="lt1"/>
                </a:solidFill>
                <a:latin typeface="Calibri"/>
                <a:ea typeface="Calibri"/>
                <a:cs typeface="Calibri"/>
                <a:sym typeface="Calibri"/>
                <a:hlinkClick r:id="rId3">
                  <a:extLst>
                    <a:ext uri="{A12FA001-AC4F-418D-AE19-62706E023703}">
                      <ahyp:hlinkClr val="tx"/>
                    </a:ext>
                  </a:extLst>
                </a:hlinkClick>
              </a:rPr>
              <a:t>https://www.investopedia.com/articles/investing/080515/economics-gaming-consoles.asp</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a:p>
            <a:pPr indent="-203200" lvl="0" marL="241300" rtl="0" algn="l">
              <a:lnSpc>
                <a:spcPct val="115000"/>
              </a:lnSpc>
              <a:spcBef>
                <a:spcPts val="0"/>
              </a:spcBef>
              <a:spcAft>
                <a:spcPts val="0"/>
              </a:spcAft>
              <a:buClr>
                <a:schemeClr val="lt1"/>
              </a:buClr>
              <a:buSzPts val="1200"/>
              <a:buFont typeface="Calibri"/>
              <a:buChar char="◂"/>
            </a:pPr>
            <a:r>
              <a:rPr lang="en" sz="1200" u="sng">
                <a:solidFill>
                  <a:schemeClr val="lt1"/>
                </a:solidFill>
                <a:latin typeface="Calibri"/>
                <a:ea typeface="Calibri"/>
                <a:cs typeface="Calibri"/>
                <a:sym typeface="Calibri"/>
                <a:hlinkClick r:id="rId4">
                  <a:extLst>
                    <a:ext uri="{A12FA001-AC4F-418D-AE19-62706E023703}">
                      <ahyp:hlinkClr val="tx"/>
                    </a:ext>
                  </a:extLst>
                </a:hlinkClick>
              </a:rPr>
              <a:t>https://www.prnewswire.com/news-releases/report-video-games-contribute-90-billion-to-us-economy-301185657.html</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a:p>
            <a:pPr indent="-203200" lvl="0" marL="241300" rtl="0" algn="l">
              <a:lnSpc>
                <a:spcPct val="115000"/>
              </a:lnSpc>
              <a:spcBef>
                <a:spcPts val="0"/>
              </a:spcBef>
              <a:spcAft>
                <a:spcPts val="0"/>
              </a:spcAft>
              <a:buClr>
                <a:schemeClr val="lt1"/>
              </a:buClr>
              <a:buSzPts val="1200"/>
              <a:buFont typeface="Calibri"/>
              <a:buChar char="◂"/>
            </a:pPr>
            <a:r>
              <a:rPr lang="en" sz="1200" u="sng">
                <a:solidFill>
                  <a:schemeClr val="lt1"/>
                </a:solidFill>
                <a:latin typeface="Calibri"/>
                <a:ea typeface="Calibri"/>
                <a:cs typeface="Calibri"/>
                <a:sym typeface="Calibri"/>
                <a:hlinkClick r:id="rId5">
                  <a:extLst>
                    <a:ext uri="{A12FA001-AC4F-418D-AE19-62706E023703}">
                      <ahyp:hlinkClr val="tx"/>
                    </a:ext>
                  </a:extLst>
                </a:hlinkClick>
              </a:rPr>
              <a:t>https://www.statista.com/statistics/246888/value-of-the-global-video-game-market/</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a:p>
            <a:pPr indent="-203200" lvl="0" marL="241300" rtl="0" algn="l">
              <a:lnSpc>
                <a:spcPct val="115000"/>
              </a:lnSpc>
              <a:spcBef>
                <a:spcPts val="0"/>
              </a:spcBef>
              <a:spcAft>
                <a:spcPts val="0"/>
              </a:spcAft>
              <a:buClr>
                <a:schemeClr val="lt1"/>
              </a:buClr>
              <a:buSzPts val="1200"/>
              <a:buFont typeface="Calibri"/>
              <a:buChar char="◂"/>
            </a:pPr>
            <a:r>
              <a:rPr lang="en" sz="1200" u="sng">
                <a:solidFill>
                  <a:schemeClr val="lt1"/>
                </a:solidFill>
                <a:latin typeface="Calibri"/>
                <a:ea typeface="Calibri"/>
                <a:cs typeface="Calibri"/>
                <a:sym typeface="Calibri"/>
                <a:hlinkClick r:id="rId6">
                  <a:extLst>
                    <a:ext uri="{A12FA001-AC4F-418D-AE19-62706E023703}">
                      <ahyp:hlinkClr val="tx"/>
                    </a:ext>
                  </a:extLst>
                </a:hlinkClick>
              </a:rPr>
              <a:t>https://www.marketwatch.com/story/videogames-are-a-bigger-industry-than-sports-and-movies-combined-thanks-to-the-pandemic-11608654990</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a:p>
            <a:pPr indent="-203200" lvl="0" marL="241300" rtl="0" algn="l">
              <a:lnSpc>
                <a:spcPct val="115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Haeyop Song, Jaemin Jung &amp; Daegon Cho (2017) Platform Competition in the Video Game Console Industry: Impacts of Software Quality and Exclusivity on Market Share, Journal of Media Economics, 30:3, 99-120, DOI: </a:t>
            </a:r>
            <a:r>
              <a:rPr lang="en" sz="1200" u="sng">
                <a:solidFill>
                  <a:schemeClr val="lt1"/>
                </a:solidFill>
                <a:latin typeface="Calibri"/>
                <a:ea typeface="Calibri"/>
                <a:cs typeface="Calibri"/>
                <a:sym typeface="Calibri"/>
                <a:hlinkClick r:id="rId7">
                  <a:extLst>
                    <a:ext uri="{A12FA001-AC4F-418D-AE19-62706E023703}">
                      <ahyp:hlinkClr val="tx"/>
                    </a:ext>
                  </a:extLst>
                </a:hlinkClick>
              </a:rPr>
              <a:t>10.1080/08997764.2018.1449750</a:t>
            </a:r>
            <a:r>
              <a:rPr lang="en" sz="1200">
                <a:solidFill>
                  <a:schemeClr val="lt1"/>
                </a:solidFill>
                <a:latin typeface="Calibri"/>
                <a:ea typeface="Calibri"/>
                <a:cs typeface="Calibri"/>
                <a:sym typeface="Calibri"/>
              </a:rPr>
              <a:t> </a:t>
            </a:r>
            <a:endParaRPr sz="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9" name="Shape 1169"/>
        <p:cNvGrpSpPr/>
        <p:nvPr/>
      </p:nvGrpSpPr>
      <p:grpSpPr>
        <a:xfrm>
          <a:off x="0" y="0"/>
          <a:ext cx="0" cy="0"/>
          <a:chOff x="0" y="0"/>
          <a:chExt cx="0" cy="0"/>
        </a:xfrm>
      </p:grpSpPr>
      <p:grpSp>
        <p:nvGrpSpPr>
          <p:cNvPr id="1170" name="Google Shape;1170;p63"/>
          <p:cNvGrpSpPr/>
          <p:nvPr/>
        </p:nvGrpSpPr>
        <p:grpSpPr>
          <a:xfrm rot="10800000">
            <a:off x="-11" y="736033"/>
            <a:ext cx="5944581" cy="1320238"/>
            <a:chOff x="2735900" y="3141850"/>
            <a:chExt cx="4615000" cy="1024950"/>
          </a:xfrm>
        </p:grpSpPr>
        <p:sp>
          <p:nvSpPr>
            <p:cNvPr id="1171" name="Google Shape;1171;p63"/>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63"/>
          <p:cNvSpPr txBox="1"/>
          <p:nvPr>
            <p:ph idx="1" type="subTitle"/>
          </p:nvPr>
        </p:nvSpPr>
        <p:spPr>
          <a:xfrm>
            <a:off x="0" y="736025"/>
            <a:ext cx="5393400" cy="3772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Char char="❏"/>
            </a:pPr>
            <a:r>
              <a:rPr lang="en" sz="1300">
                <a:solidFill>
                  <a:srgbClr val="11FFFF"/>
                </a:solidFill>
              </a:rPr>
              <a:t>Competition between different Console Platform</a:t>
            </a:r>
            <a:r>
              <a:rPr lang="en" sz="1300">
                <a:solidFill>
                  <a:schemeClr val="dk1"/>
                </a:solidFill>
              </a:rPr>
              <a:t> highly related to game genres and overall </a:t>
            </a:r>
            <a:r>
              <a:rPr lang="en" sz="1300">
                <a:solidFill>
                  <a:srgbClr val="11FFFF"/>
                </a:solidFill>
              </a:rPr>
              <a:t>Content Strategy</a:t>
            </a:r>
            <a:endParaRPr sz="1300">
              <a:solidFill>
                <a:srgbClr val="11FFFF"/>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New console release boosts game sales, as the software sales increase 22% to $44.5 billion in 2020 with the release of Microsoft and Sony’s next-gen consoles. Contrarily, Cho et al. (2018) demonstrated that high-quality software also has a significant effect on hardware demand. </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With the rise of digital-copy game sales, mobile games, and cross-platform games that aren’t limited to a specific console, game sales might be less dependent on the console release and platform limit.</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Different console platforms strategically target different gamer groups with exclusive games of specific genres.</a:t>
            </a:r>
            <a:endParaRPr sz="1300">
              <a:solidFill>
                <a:schemeClr val="dk1"/>
              </a:solidFill>
            </a:endParaRPr>
          </a:p>
        </p:txBody>
      </p:sp>
      <p:sp>
        <p:nvSpPr>
          <p:cNvPr id="1174" name="Google Shape;1174;p63"/>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75" name="Google Shape;1175;p63"/>
          <p:cNvSpPr txBox="1"/>
          <p:nvPr>
            <p:ph type="title"/>
          </p:nvPr>
        </p:nvSpPr>
        <p:spPr>
          <a:xfrm>
            <a:off x="5243609" y="2259300"/>
            <a:ext cx="2797200" cy="624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rgbClr val="F3F3F3"/>
                </a:solidFill>
              </a:rPr>
              <a:t>Background</a:t>
            </a:r>
            <a:endParaRPr>
              <a:solidFill>
                <a:srgbClr val="F3F3F3"/>
              </a:solidFill>
            </a:endParaRPr>
          </a:p>
        </p:txBody>
      </p:sp>
      <p:pic>
        <p:nvPicPr>
          <p:cNvPr id="1176" name="Google Shape;1176;p63"/>
          <p:cNvPicPr preferRelativeResize="0"/>
          <p:nvPr/>
        </p:nvPicPr>
        <p:blipFill>
          <a:blip r:embed="rId3">
            <a:alphaModFix/>
          </a:blip>
          <a:stretch>
            <a:fillRect/>
          </a:stretch>
        </p:blipFill>
        <p:spPr>
          <a:xfrm flipH="1" rot="5400000">
            <a:off x="5873238" y="1852038"/>
            <a:ext cx="3371849" cy="143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0" name="Shape 1180"/>
        <p:cNvGrpSpPr/>
        <p:nvPr/>
      </p:nvGrpSpPr>
      <p:grpSpPr>
        <a:xfrm>
          <a:off x="0" y="0"/>
          <a:ext cx="0" cy="0"/>
          <a:chOff x="0" y="0"/>
          <a:chExt cx="0" cy="0"/>
        </a:xfrm>
      </p:grpSpPr>
      <p:sp>
        <p:nvSpPr>
          <p:cNvPr id="1181" name="Google Shape;1181;p64"/>
          <p:cNvSpPr txBox="1"/>
          <p:nvPr>
            <p:ph type="ctrTitle"/>
          </p:nvPr>
        </p:nvSpPr>
        <p:spPr>
          <a:xfrm>
            <a:off x="980400" y="-53625"/>
            <a:ext cx="71832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rPr lang="en"/>
              <a:t>Platform’s strategy based on the games released by genre (Period 1)</a:t>
            </a:r>
            <a:endParaRPr/>
          </a:p>
        </p:txBody>
      </p:sp>
      <p:sp>
        <p:nvSpPr>
          <p:cNvPr id="1182" name="Google Shape;1182;p64"/>
          <p:cNvSpPr txBox="1"/>
          <p:nvPr/>
        </p:nvSpPr>
        <p:spPr>
          <a:xfrm>
            <a:off x="5642238" y="1104625"/>
            <a:ext cx="1983600" cy="8232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Genre</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Clr>
                <a:srgbClr val="000000"/>
              </a:buClr>
              <a:buFont typeface="Arial"/>
              <a:buNone/>
            </a:pPr>
            <a:r>
              <a:rPr b="1" lang="en" sz="1200">
                <a:solidFill>
                  <a:srgbClr val="F3F3F3"/>
                </a:solidFill>
                <a:latin typeface="Source Code Pro"/>
                <a:ea typeface="Source Code Pro"/>
                <a:cs typeface="Source Code Pro"/>
                <a:sym typeface="Source Code Pro"/>
              </a:rPr>
              <a:t>Adult, </a:t>
            </a:r>
            <a:r>
              <a:rPr b="1" lang="en" sz="1200">
                <a:solidFill>
                  <a:srgbClr val="F3F3F3"/>
                </a:solidFill>
                <a:latin typeface="Source Code Pro"/>
                <a:ea typeface="Source Code Pro"/>
                <a:cs typeface="Source Code Pro"/>
                <a:sym typeface="Source Code Pro"/>
              </a:rPr>
              <a:t>enthusiastic</a:t>
            </a:r>
            <a:r>
              <a:rPr b="1" lang="en" sz="1200">
                <a:solidFill>
                  <a:srgbClr val="F3F3F3"/>
                </a:solidFill>
                <a:latin typeface="Source Code Pro"/>
                <a:ea typeface="Source Code Pro"/>
                <a:cs typeface="Source Code Pro"/>
                <a:sym typeface="Source Code Pro"/>
              </a:rPr>
              <a:t> gamers</a:t>
            </a:r>
            <a:endParaRPr b="1" sz="1200">
              <a:solidFill>
                <a:srgbClr val="F3F3F3"/>
              </a:solidFill>
              <a:latin typeface="Source Code Pro"/>
              <a:ea typeface="Source Code Pro"/>
              <a:cs typeface="Source Code Pro"/>
              <a:sym typeface="Source Code Pro"/>
            </a:endParaRPr>
          </a:p>
        </p:txBody>
      </p:sp>
      <p:sp>
        <p:nvSpPr>
          <p:cNvPr id="1183" name="Google Shape;1183;p64"/>
          <p:cNvSpPr txBox="1"/>
          <p:nvPr/>
        </p:nvSpPr>
        <p:spPr>
          <a:xfrm>
            <a:off x="6222331" y="639925"/>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Sony</a:t>
            </a:r>
            <a:endParaRPr sz="2400">
              <a:solidFill>
                <a:srgbClr val="F3F3F3"/>
              </a:solidFill>
              <a:latin typeface="Teko"/>
              <a:ea typeface="Teko"/>
              <a:cs typeface="Teko"/>
              <a:sym typeface="Teko"/>
            </a:endParaRPr>
          </a:p>
        </p:txBody>
      </p:sp>
      <p:sp>
        <p:nvSpPr>
          <p:cNvPr id="1184" name="Google Shape;1184;p64"/>
          <p:cNvSpPr txBox="1"/>
          <p:nvPr/>
        </p:nvSpPr>
        <p:spPr>
          <a:xfrm>
            <a:off x="6069225" y="2537150"/>
            <a:ext cx="15582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2nd 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genre</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Family genres</a:t>
            </a:r>
            <a:endParaRPr b="1" sz="1200">
              <a:solidFill>
                <a:srgbClr val="F3F3F3"/>
              </a:solidFill>
              <a:latin typeface="Source Code Pro"/>
              <a:ea typeface="Source Code Pro"/>
              <a:cs typeface="Source Code Pro"/>
              <a:sym typeface="Source Code Pro"/>
            </a:endParaRPr>
          </a:p>
        </p:txBody>
      </p:sp>
      <p:sp>
        <p:nvSpPr>
          <p:cNvPr id="1185" name="Google Shape;1185;p64"/>
          <p:cNvSpPr txBox="1"/>
          <p:nvPr/>
        </p:nvSpPr>
        <p:spPr>
          <a:xfrm>
            <a:off x="6165931" y="20102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Nintendo</a:t>
            </a:r>
            <a:endParaRPr sz="2400">
              <a:solidFill>
                <a:srgbClr val="F3F3F3"/>
              </a:solidFill>
              <a:latin typeface="Teko"/>
              <a:ea typeface="Teko"/>
              <a:cs typeface="Teko"/>
              <a:sym typeface="Teko"/>
            </a:endParaRPr>
          </a:p>
        </p:txBody>
      </p:sp>
      <p:sp>
        <p:nvSpPr>
          <p:cNvPr id="1186" name="Google Shape;1186;p64"/>
          <p:cNvSpPr/>
          <p:nvPr/>
        </p:nvSpPr>
        <p:spPr>
          <a:xfrm>
            <a:off x="7198051" y="10265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4"/>
          <p:cNvSpPr/>
          <p:nvPr/>
        </p:nvSpPr>
        <p:spPr>
          <a:xfrm>
            <a:off x="7198051" y="24010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4"/>
          <p:cNvSpPr txBox="1"/>
          <p:nvPr/>
        </p:nvSpPr>
        <p:spPr>
          <a:xfrm>
            <a:off x="4572000" y="3623125"/>
            <a:ext cx="3055500" cy="6501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 Adult + Family</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No differentiation</a:t>
            </a:r>
            <a:endParaRPr b="1" sz="1200">
              <a:solidFill>
                <a:srgbClr val="F3F3F3"/>
              </a:solidFill>
              <a:latin typeface="Source Code Pro"/>
              <a:ea typeface="Source Code Pro"/>
              <a:cs typeface="Source Code Pro"/>
              <a:sym typeface="Source Code Pro"/>
            </a:endParaRPr>
          </a:p>
        </p:txBody>
      </p:sp>
      <p:sp>
        <p:nvSpPr>
          <p:cNvPr id="1189" name="Google Shape;1189;p64"/>
          <p:cNvSpPr txBox="1"/>
          <p:nvPr/>
        </p:nvSpPr>
        <p:spPr>
          <a:xfrm>
            <a:off x="6165931" y="33805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Microsoft</a:t>
            </a:r>
            <a:endParaRPr sz="2400">
              <a:solidFill>
                <a:srgbClr val="F3F3F3"/>
              </a:solidFill>
              <a:latin typeface="Teko"/>
              <a:ea typeface="Teko"/>
              <a:cs typeface="Teko"/>
              <a:sym typeface="Teko"/>
            </a:endParaRPr>
          </a:p>
        </p:txBody>
      </p:sp>
      <p:sp>
        <p:nvSpPr>
          <p:cNvPr id="1190" name="Google Shape;1190;p64"/>
          <p:cNvSpPr/>
          <p:nvPr/>
        </p:nvSpPr>
        <p:spPr>
          <a:xfrm>
            <a:off x="7198051" y="37713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1" name="Google Shape;1191;p64"/>
          <p:cNvCxnSpPr/>
          <p:nvPr/>
        </p:nvCxnSpPr>
        <p:spPr>
          <a:xfrm>
            <a:off x="7772400" y="13192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192" name="Google Shape;1192;p64"/>
          <p:cNvCxnSpPr/>
          <p:nvPr/>
        </p:nvCxnSpPr>
        <p:spPr>
          <a:xfrm>
            <a:off x="7772400" y="26895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193" name="Google Shape;1193;p64"/>
          <p:cNvCxnSpPr/>
          <p:nvPr/>
        </p:nvCxnSpPr>
        <p:spPr>
          <a:xfrm>
            <a:off x="7772400" y="4059850"/>
            <a:ext cx="1371600" cy="0"/>
          </a:xfrm>
          <a:prstGeom prst="straightConnector1">
            <a:avLst/>
          </a:prstGeom>
          <a:noFill/>
          <a:ln cap="flat" cmpd="sng" w="9525">
            <a:solidFill>
              <a:srgbClr val="11FFFF"/>
            </a:solidFill>
            <a:prstDash val="solid"/>
            <a:round/>
            <a:headEnd len="med" w="med" type="none"/>
            <a:tailEnd len="med" w="med" type="none"/>
          </a:ln>
        </p:spPr>
      </p:cxnSp>
      <p:pic>
        <p:nvPicPr>
          <p:cNvPr id="1194" name="Google Shape;1194;p64"/>
          <p:cNvPicPr preferRelativeResize="0"/>
          <p:nvPr/>
        </p:nvPicPr>
        <p:blipFill>
          <a:blip r:embed="rId3">
            <a:alphaModFix/>
          </a:blip>
          <a:stretch>
            <a:fillRect/>
          </a:stretch>
        </p:blipFill>
        <p:spPr>
          <a:xfrm>
            <a:off x="7198059" y="789113"/>
            <a:ext cx="182880" cy="242514"/>
          </a:xfrm>
          <a:prstGeom prst="rect">
            <a:avLst/>
          </a:prstGeom>
          <a:noFill/>
          <a:ln>
            <a:noFill/>
          </a:ln>
        </p:spPr>
      </p:pic>
      <p:pic>
        <p:nvPicPr>
          <p:cNvPr id="1195" name="Google Shape;1195;p64"/>
          <p:cNvPicPr preferRelativeResize="0"/>
          <p:nvPr/>
        </p:nvPicPr>
        <p:blipFill>
          <a:blip r:embed="rId4">
            <a:alphaModFix/>
          </a:blip>
          <a:stretch>
            <a:fillRect/>
          </a:stretch>
        </p:blipFill>
        <p:spPr>
          <a:xfrm>
            <a:off x="60950" y="1180825"/>
            <a:ext cx="5656499" cy="259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9" name="Shape 1199"/>
        <p:cNvGrpSpPr/>
        <p:nvPr/>
      </p:nvGrpSpPr>
      <p:grpSpPr>
        <a:xfrm>
          <a:off x="0" y="0"/>
          <a:ext cx="0" cy="0"/>
          <a:chOff x="0" y="0"/>
          <a:chExt cx="0" cy="0"/>
        </a:xfrm>
      </p:grpSpPr>
      <p:sp>
        <p:nvSpPr>
          <p:cNvPr id="1200" name="Google Shape;1200;p65"/>
          <p:cNvSpPr txBox="1"/>
          <p:nvPr/>
        </p:nvSpPr>
        <p:spPr>
          <a:xfrm>
            <a:off x="5642238" y="1104625"/>
            <a:ext cx="1983600" cy="8232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New </a:t>
            </a:r>
            <a:r>
              <a:rPr b="1" lang="en" sz="1200">
                <a:solidFill>
                  <a:srgbClr val="F3F3F3"/>
                </a:solidFill>
                <a:latin typeface="Source Code Pro"/>
                <a:ea typeface="Source Code Pro"/>
                <a:cs typeface="Source Code Pro"/>
                <a:sym typeface="Source Code Pro"/>
              </a:rPr>
              <a:t>platform</a:t>
            </a:r>
            <a:r>
              <a:rPr b="1" lang="en" sz="1200">
                <a:solidFill>
                  <a:srgbClr val="F3F3F3"/>
                </a:solidFill>
                <a:latin typeface="Source Code Pro"/>
                <a:ea typeface="Source Code Pro"/>
                <a:cs typeface="Source Code Pro"/>
                <a:sym typeface="Source Code Pro"/>
              </a:rPr>
              <a:t> Wii</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Family + Traditional</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New genres</a:t>
            </a:r>
            <a:endParaRPr b="1" sz="1200">
              <a:solidFill>
                <a:srgbClr val="F3F3F3"/>
              </a:solidFill>
              <a:latin typeface="Source Code Pro"/>
              <a:ea typeface="Source Code Pro"/>
              <a:cs typeface="Source Code Pro"/>
              <a:sym typeface="Source Code Pro"/>
            </a:endParaRPr>
          </a:p>
        </p:txBody>
      </p:sp>
      <p:sp>
        <p:nvSpPr>
          <p:cNvPr id="1201" name="Google Shape;1201;p65"/>
          <p:cNvSpPr txBox="1"/>
          <p:nvPr/>
        </p:nvSpPr>
        <p:spPr>
          <a:xfrm>
            <a:off x="6222331" y="639925"/>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Nintendo</a:t>
            </a:r>
            <a:endParaRPr sz="2400">
              <a:solidFill>
                <a:srgbClr val="F3F3F3"/>
              </a:solidFill>
              <a:latin typeface="Teko"/>
              <a:ea typeface="Teko"/>
              <a:cs typeface="Teko"/>
              <a:sym typeface="Teko"/>
            </a:endParaRPr>
          </a:p>
        </p:txBody>
      </p:sp>
      <p:sp>
        <p:nvSpPr>
          <p:cNvPr id="1202" name="Google Shape;1202;p65"/>
          <p:cNvSpPr txBox="1"/>
          <p:nvPr/>
        </p:nvSpPr>
        <p:spPr>
          <a:xfrm>
            <a:off x="6069225" y="2537150"/>
            <a:ext cx="15582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2nd 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genre</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Family genres</a:t>
            </a:r>
            <a:endParaRPr b="1" sz="1200">
              <a:solidFill>
                <a:srgbClr val="F3F3F3"/>
              </a:solidFill>
              <a:latin typeface="Source Code Pro"/>
              <a:ea typeface="Source Code Pro"/>
              <a:cs typeface="Source Code Pro"/>
              <a:sym typeface="Source Code Pro"/>
            </a:endParaRPr>
          </a:p>
        </p:txBody>
      </p:sp>
      <p:sp>
        <p:nvSpPr>
          <p:cNvPr id="1203" name="Google Shape;1203;p65"/>
          <p:cNvSpPr txBox="1"/>
          <p:nvPr/>
        </p:nvSpPr>
        <p:spPr>
          <a:xfrm>
            <a:off x="6165931" y="20102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Sony</a:t>
            </a:r>
            <a:endParaRPr sz="2400">
              <a:solidFill>
                <a:srgbClr val="F3F3F3"/>
              </a:solidFill>
              <a:latin typeface="Teko"/>
              <a:ea typeface="Teko"/>
              <a:cs typeface="Teko"/>
              <a:sym typeface="Teko"/>
            </a:endParaRPr>
          </a:p>
        </p:txBody>
      </p:sp>
      <p:sp>
        <p:nvSpPr>
          <p:cNvPr id="1204" name="Google Shape;1204;p65"/>
          <p:cNvSpPr/>
          <p:nvPr/>
        </p:nvSpPr>
        <p:spPr>
          <a:xfrm>
            <a:off x="7198051" y="10265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7198051" y="24010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txBox="1"/>
          <p:nvPr/>
        </p:nvSpPr>
        <p:spPr>
          <a:xfrm>
            <a:off x="4572000" y="3623125"/>
            <a:ext cx="3055500" cy="6501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 Adult + Family</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No differentiation</a:t>
            </a:r>
            <a:endParaRPr b="1" sz="1200">
              <a:solidFill>
                <a:srgbClr val="F3F3F3"/>
              </a:solidFill>
              <a:latin typeface="Source Code Pro"/>
              <a:ea typeface="Source Code Pro"/>
              <a:cs typeface="Source Code Pro"/>
              <a:sym typeface="Source Code Pro"/>
            </a:endParaRPr>
          </a:p>
        </p:txBody>
      </p:sp>
      <p:sp>
        <p:nvSpPr>
          <p:cNvPr id="1207" name="Google Shape;1207;p65"/>
          <p:cNvSpPr txBox="1"/>
          <p:nvPr/>
        </p:nvSpPr>
        <p:spPr>
          <a:xfrm>
            <a:off x="6165931" y="33805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Microsoft</a:t>
            </a:r>
            <a:endParaRPr sz="2400">
              <a:solidFill>
                <a:srgbClr val="F3F3F3"/>
              </a:solidFill>
              <a:latin typeface="Teko"/>
              <a:ea typeface="Teko"/>
              <a:cs typeface="Teko"/>
              <a:sym typeface="Teko"/>
            </a:endParaRPr>
          </a:p>
        </p:txBody>
      </p:sp>
      <p:sp>
        <p:nvSpPr>
          <p:cNvPr id="1208" name="Google Shape;1208;p65"/>
          <p:cNvSpPr/>
          <p:nvPr/>
        </p:nvSpPr>
        <p:spPr>
          <a:xfrm>
            <a:off x="7198051" y="37713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9" name="Google Shape;1209;p65"/>
          <p:cNvCxnSpPr/>
          <p:nvPr/>
        </p:nvCxnSpPr>
        <p:spPr>
          <a:xfrm>
            <a:off x="7772400" y="13192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210" name="Google Shape;1210;p65"/>
          <p:cNvCxnSpPr/>
          <p:nvPr/>
        </p:nvCxnSpPr>
        <p:spPr>
          <a:xfrm>
            <a:off x="7772400" y="26895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211" name="Google Shape;1211;p65"/>
          <p:cNvCxnSpPr/>
          <p:nvPr/>
        </p:nvCxnSpPr>
        <p:spPr>
          <a:xfrm>
            <a:off x="7772400" y="4059850"/>
            <a:ext cx="1371600" cy="0"/>
          </a:xfrm>
          <a:prstGeom prst="straightConnector1">
            <a:avLst/>
          </a:prstGeom>
          <a:noFill/>
          <a:ln cap="flat" cmpd="sng" w="9525">
            <a:solidFill>
              <a:srgbClr val="11FFFF"/>
            </a:solidFill>
            <a:prstDash val="solid"/>
            <a:round/>
            <a:headEnd len="med" w="med" type="none"/>
            <a:tailEnd len="med" w="med" type="none"/>
          </a:ln>
        </p:spPr>
      </p:cxnSp>
      <p:pic>
        <p:nvPicPr>
          <p:cNvPr id="1212" name="Google Shape;1212;p65"/>
          <p:cNvPicPr preferRelativeResize="0"/>
          <p:nvPr/>
        </p:nvPicPr>
        <p:blipFill>
          <a:blip r:embed="rId3">
            <a:alphaModFix/>
          </a:blip>
          <a:stretch>
            <a:fillRect/>
          </a:stretch>
        </p:blipFill>
        <p:spPr>
          <a:xfrm>
            <a:off x="7198059" y="789113"/>
            <a:ext cx="182880" cy="242514"/>
          </a:xfrm>
          <a:prstGeom prst="rect">
            <a:avLst/>
          </a:prstGeom>
          <a:noFill/>
          <a:ln>
            <a:noFill/>
          </a:ln>
        </p:spPr>
      </p:pic>
      <p:pic>
        <p:nvPicPr>
          <p:cNvPr id="1213" name="Google Shape;1213;p65"/>
          <p:cNvPicPr preferRelativeResize="0"/>
          <p:nvPr/>
        </p:nvPicPr>
        <p:blipFill>
          <a:blip r:embed="rId4">
            <a:alphaModFix/>
          </a:blip>
          <a:stretch>
            <a:fillRect/>
          </a:stretch>
        </p:blipFill>
        <p:spPr>
          <a:xfrm>
            <a:off x="60950" y="1180825"/>
            <a:ext cx="5580649" cy="2578150"/>
          </a:xfrm>
          <a:prstGeom prst="rect">
            <a:avLst/>
          </a:prstGeom>
          <a:noFill/>
          <a:ln>
            <a:noFill/>
          </a:ln>
        </p:spPr>
      </p:pic>
      <p:sp>
        <p:nvSpPr>
          <p:cNvPr id="1214" name="Google Shape;1214;p65"/>
          <p:cNvSpPr txBox="1"/>
          <p:nvPr>
            <p:ph type="ctrTitle"/>
          </p:nvPr>
        </p:nvSpPr>
        <p:spPr>
          <a:xfrm>
            <a:off x="980400" y="-53625"/>
            <a:ext cx="71832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rPr lang="en"/>
              <a:t>Platform’s strategy based on the games released by genre (Period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8" name="Shape 1218"/>
        <p:cNvGrpSpPr/>
        <p:nvPr/>
      </p:nvGrpSpPr>
      <p:grpSpPr>
        <a:xfrm>
          <a:off x="0" y="0"/>
          <a:ext cx="0" cy="0"/>
          <a:chOff x="0" y="0"/>
          <a:chExt cx="0" cy="0"/>
        </a:xfrm>
      </p:grpSpPr>
      <p:sp>
        <p:nvSpPr>
          <p:cNvPr id="1219" name="Google Shape;1219;p66"/>
          <p:cNvSpPr txBox="1"/>
          <p:nvPr/>
        </p:nvSpPr>
        <p:spPr>
          <a:xfrm>
            <a:off x="5349927" y="1104625"/>
            <a:ext cx="2275800" cy="8232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genres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Back to original strategy</a:t>
            </a:r>
            <a:endParaRPr b="1" sz="1200">
              <a:solidFill>
                <a:srgbClr val="F3F3F3"/>
              </a:solidFill>
              <a:latin typeface="Source Code Pro"/>
              <a:ea typeface="Source Code Pro"/>
              <a:cs typeface="Source Code Pro"/>
              <a:sym typeface="Source Code Pro"/>
            </a:endParaRPr>
          </a:p>
        </p:txBody>
      </p:sp>
      <p:sp>
        <p:nvSpPr>
          <p:cNvPr id="1220" name="Google Shape;1220;p66"/>
          <p:cNvSpPr txBox="1"/>
          <p:nvPr/>
        </p:nvSpPr>
        <p:spPr>
          <a:xfrm>
            <a:off x="6222331" y="639925"/>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Sony</a:t>
            </a:r>
            <a:endParaRPr sz="2400">
              <a:solidFill>
                <a:srgbClr val="F3F3F3"/>
              </a:solidFill>
              <a:latin typeface="Teko"/>
              <a:ea typeface="Teko"/>
              <a:cs typeface="Teko"/>
              <a:sym typeface="Teko"/>
            </a:endParaRPr>
          </a:p>
        </p:txBody>
      </p:sp>
      <p:sp>
        <p:nvSpPr>
          <p:cNvPr id="1221" name="Google Shape;1221;p66"/>
          <p:cNvSpPr txBox="1"/>
          <p:nvPr/>
        </p:nvSpPr>
        <p:spPr>
          <a:xfrm>
            <a:off x="6069225" y="2537150"/>
            <a:ext cx="15582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2nd most games</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genre</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Family genres</a:t>
            </a:r>
            <a:endParaRPr b="1" sz="1200">
              <a:solidFill>
                <a:srgbClr val="F3F3F3"/>
              </a:solidFill>
              <a:latin typeface="Source Code Pro"/>
              <a:ea typeface="Source Code Pro"/>
              <a:cs typeface="Source Code Pro"/>
              <a:sym typeface="Source Code Pro"/>
            </a:endParaRPr>
          </a:p>
        </p:txBody>
      </p:sp>
      <p:sp>
        <p:nvSpPr>
          <p:cNvPr id="1222" name="Google Shape;1222;p66"/>
          <p:cNvSpPr txBox="1"/>
          <p:nvPr/>
        </p:nvSpPr>
        <p:spPr>
          <a:xfrm>
            <a:off x="6165931" y="20102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Nintendo</a:t>
            </a:r>
            <a:endParaRPr sz="2400">
              <a:solidFill>
                <a:srgbClr val="F3F3F3"/>
              </a:solidFill>
              <a:latin typeface="Teko"/>
              <a:ea typeface="Teko"/>
              <a:cs typeface="Teko"/>
              <a:sym typeface="Teko"/>
            </a:endParaRPr>
          </a:p>
        </p:txBody>
      </p:sp>
      <p:sp>
        <p:nvSpPr>
          <p:cNvPr id="1223" name="Google Shape;1223;p66"/>
          <p:cNvSpPr/>
          <p:nvPr/>
        </p:nvSpPr>
        <p:spPr>
          <a:xfrm>
            <a:off x="7198051" y="10265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7198051" y="24010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txBox="1"/>
          <p:nvPr/>
        </p:nvSpPr>
        <p:spPr>
          <a:xfrm>
            <a:off x="4572000" y="3623125"/>
            <a:ext cx="3055500" cy="6501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Traditional + Adult</a:t>
            </a:r>
            <a:endParaRPr b="1" sz="1200">
              <a:solidFill>
                <a:srgbClr val="F3F3F3"/>
              </a:solidFill>
              <a:latin typeface="Source Code Pro"/>
              <a:ea typeface="Source Code Pro"/>
              <a:cs typeface="Source Code Pro"/>
              <a:sym typeface="Source Code Pro"/>
            </a:endParaRPr>
          </a:p>
          <a:p>
            <a:pPr indent="0" lvl="0" marL="0" marR="0" rtl="0" algn="r">
              <a:lnSpc>
                <a:spcPct val="100000"/>
              </a:lnSpc>
              <a:spcBef>
                <a:spcPts val="0"/>
              </a:spcBef>
              <a:spcAft>
                <a:spcPts val="0"/>
              </a:spcAft>
              <a:buNone/>
            </a:pPr>
            <a:r>
              <a:rPr b="1" lang="en" sz="1200">
                <a:solidFill>
                  <a:srgbClr val="F3F3F3"/>
                </a:solidFill>
                <a:latin typeface="Source Code Pro"/>
                <a:ea typeface="Source Code Pro"/>
                <a:cs typeface="Source Code Pro"/>
                <a:sym typeface="Source Code Pro"/>
              </a:rPr>
              <a:t>No differentiation</a:t>
            </a:r>
            <a:endParaRPr b="1" sz="1200">
              <a:solidFill>
                <a:srgbClr val="F3F3F3"/>
              </a:solidFill>
              <a:latin typeface="Source Code Pro"/>
              <a:ea typeface="Source Code Pro"/>
              <a:cs typeface="Source Code Pro"/>
              <a:sym typeface="Source Code Pro"/>
            </a:endParaRPr>
          </a:p>
        </p:txBody>
      </p:sp>
      <p:sp>
        <p:nvSpPr>
          <p:cNvPr id="1226" name="Google Shape;1226;p66"/>
          <p:cNvSpPr txBox="1"/>
          <p:nvPr/>
        </p:nvSpPr>
        <p:spPr>
          <a:xfrm>
            <a:off x="6165931" y="3380525"/>
            <a:ext cx="9513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F3F3F3"/>
                </a:solidFill>
                <a:latin typeface="Teko"/>
                <a:ea typeface="Teko"/>
                <a:cs typeface="Teko"/>
                <a:sym typeface="Teko"/>
              </a:rPr>
              <a:t>Microsoft</a:t>
            </a:r>
            <a:endParaRPr sz="2400">
              <a:solidFill>
                <a:srgbClr val="F3F3F3"/>
              </a:solidFill>
              <a:latin typeface="Teko"/>
              <a:ea typeface="Teko"/>
              <a:cs typeface="Teko"/>
              <a:sym typeface="Teko"/>
            </a:endParaRPr>
          </a:p>
        </p:txBody>
      </p:sp>
      <p:sp>
        <p:nvSpPr>
          <p:cNvPr id="1227" name="Google Shape;1227;p66"/>
          <p:cNvSpPr/>
          <p:nvPr/>
        </p:nvSpPr>
        <p:spPr>
          <a:xfrm>
            <a:off x="7198051" y="3771335"/>
            <a:ext cx="582517" cy="344692"/>
          </a:xfrm>
          <a:custGeom>
            <a:rect b="b" l="l" r="r" t="t"/>
            <a:pathLst>
              <a:path extrusionOk="0" h="7454" w="12597">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8" name="Google Shape;1228;p66"/>
          <p:cNvCxnSpPr/>
          <p:nvPr/>
        </p:nvCxnSpPr>
        <p:spPr>
          <a:xfrm>
            <a:off x="7772400" y="13192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229" name="Google Shape;1229;p66"/>
          <p:cNvCxnSpPr/>
          <p:nvPr/>
        </p:nvCxnSpPr>
        <p:spPr>
          <a:xfrm>
            <a:off x="7772400" y="2689550"/>
            <a:ext cx="1371600" cy="0"/>
          </a:xfrm>
          <a:prstGeom prst="straightConnector1">
            <a:avLst/>
          </a:prstGeom>
          <a:noFill/>
          <a:ln cap="flat" cmpd="sng" w="9525">
            <a:solidFill>
              <a:srgbClr val="11FFFF"/>
            </a:solidFill>
            <a:prstDash val="solid"/>
            <a:round/>
            <a:headEnd len="med" w="med" type="none"/>
            <a:tailEnd len="med" w="med" type="none"/>
          </a:ln>
        </p:spPr>
      </p:cxnSp>
      <p:cxnSp>
        <p:nvCxnSpPr>
          <p:cNvPr id="1230" name="Google Shape;1230;p66"/>
          <p:cNvCxnSpPr/>
          <p:nvPr/>
        </p:nvCxnSpPr>
        <p:spPr>
          <a:xfrm>
            <a:off x="7772400" y="4059850"/>
            <a:ext cx="1371600" cy="0"/>
          </a:xfrm>
          <a:prstGeom prst="straightConnector1">
            <a:avLst/>
          </a:prstGeom>
          <a:noFill/>
          <a:ln cap="flat" cmpd="sng" w="9525">
            <a:solidFill>
              <a:srgbClr val="11FFFF"/>
            </a:solidFill>
            <a:prstDash val="solid"/>
            <a:round/>
            <a:headEnd len="med" w="med" type="none"/>
            <a:tailEnd len="med" w="med" type="none"/>
          </a:ln>
        </p:spPr>
      </p:cxnSp>
      <p:pic>
        <p:nvPicPr>
          <p:cNvPr id="1231" name="Google Shape;1231;p66"/>
          <p:cNvPicPr preferRelativeResize="0"/>
          <p:nvPr/>
        </p:nvPicPr>
        <p:blipFill>
          <a:blip r:embed="rId3">
            <a:alphaModFix/>
          </a:blip>
          <a:stretch>
            <a:fillRect/>
          </a:stretch>
        </p:blipFill>
        <p:spPr>
          <a:xfrm>
            <a:off x="7198059" y="789113"/>
            <a:ext cx="182880" cy="242514"/>
          </a:xfrm>
          <a:prstGeom prst="rect">
            <a:avLst/>
          </a:prstGeom>
          <a:noFill/>
          <a:ln>
            <a:noFill/>
          </a:ln>
        </p:spPr>
      </p:pic>
      <p:pic>
        <p:nvPicPr>
          <p:cNvPr id="1232" name="Google Shape;1232;p66"/>
          <p:cNvPicPr preferRelativeResize="0"/>
          <p:nvPr/>
        </p:nvPicPr>
        <p:blipFill rotWithShape="1">
          <a:blip r:embed="rId4">
            <a:alphaModFix/>
          </a:blip>
          <a:srcRect b="0" l="1421" r="1207" t="0"/>
          <a:stretch/>
        </p:blipFill>
        <p:spPr>
          <a:xfrm>
            <a:off x="73825" y="1180825"/>
            <a:ext cx="5850426" cy="2578725"/>
          </a:xfrm>
          <a:prstGeom prst="rect">
            <a:avLst/>
          </a:prstGeom>
          <a:noFill/>
          <a:ln>
            <a:noFill/>
          </a:ln>
        </p:spPr>
      </p:pic>
      <p:sp>
        <p:nvSpPr>
          <p:cNvPr id="1233" name="Google Shape;1233;p66"/>
          <p:cNvSpPr txBox="1"/>
          <p:nvPr>
            <p:ph type="ctrTitle"/>
          </p:nvPr>
        </p:nvSpPr>
        <p:spPr>
          <a:xfrm>
            <a:off x="980400" y="-53625"/>
            <a:ext cx="71832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rPr lang="en"/>
              <a:t>Platform’s strategy based on the games released by genre (Period 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pic>
        <p:nvPicPr>
          <p:cNvPr id="640" name="Google Shape;640;p40"/>
          <p:cNvPicPr preferRelativeResize="0"/>
          <p:nvPr/>
        </p:nvPicPr>
        <p:blipFill rotWithShape="1">
          <a:blip r:embed="rId4">
            <a:alphaModFix/>
          </a:blip>
          <a:srcRect b="0" l="0" r="0" t="63908"/>
          <a:stretch/>
        </p:blipFill>
        <p:spPr>
          <a:xfrm>
            <a:off x="-190539" y="3430716"/>
            <a:ext cx="9574502" cy="1943800"/>
          </a:xfrm>
          <a:prstGeom prst="rect">
            <a:avLst/>
          </a:prstGeom>
          <a:noFill/>
          <a:ln>
            <a:noFill/>
          </a:ln>
        </p:spPr>
      </p:pic>
      <p:sp>
        <p:nvSpPr>
          <p:cNvPr id="641" name="Google Shape;641;p40"/>
          <p:cNvSpPr txBox="1"/>
          <p:nvPr>
            <p:ph idx="1" type="subTitle"/>
          </p:nvPr>
        </p:nvSpPr>
        <p:spPr>
          <a:xfrm flipH="1">
            <a:off x="583150" y="2321875"/>
            <a:ext cx="8256600" cy="124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solidFill>
                  <a:schemeClr val="dk1"/>
                </a:solidFill>
              </a:rPr>
              <a:t>This </a:t>
            </a:r>
            <a:r>
              <a:rPr lang="en" sz="1500" u="sng">
                <a:solidFill>
                  <a:schemeClr val="dk1"/>
                </a:solidFill>
                <a:hlinkClick r:id="rId5">
                  <a:extLst>
                    <a:ext uri="{A12FA001-AC4F-418D-AE19-62706E023703}">
                      <ahyp:hlinkClr val="tx"/>
                    </a:ext>
                  </a:extLst>
                </a:hlinkClick>
              </a:rPr>
              <a:t>Kaggle Dataset </a:t>
            </a:r>
            <a:r>
              <a:rPr lang="en" sz="1500">
                <a:solidFill>
                  <a:schemeClr val="dk1"/>
                </a:solidFill>
              </a:rPr>
              <a:t>covers </a:t>
            </a:r>
            <a:r>
              <a:rPr lang="en" sz="1500">
                <a:solidFill>
                  <a:srgbClr val="11FFFF"/>
                </a:solidFill>
              </a:rPr>
              <a:t>the global sales volume of video games on different platforms from 1980 to 2020</a:t>
            </a:r>
            <a:r>
              <a:rPr lang="en" sz="1500">
                <a:solidFill>
                  <a:schemeClr val="dk1"/>
                </a:solidFill>
              </a:rPr>
              <a:t>. It also contains the </a:t>
            </a:r>
            <a:r>
              <a:rPr lang="en" sz="1500">
                <a:solidFill>
                  <a:srgbClr val="11FFFF"/>
                </a:solidFill>
              </a:rPr>
              <a:t>sales in markets</a:t>
            </a:r>
            <a:r>
              <a:rPr lang="en" sz="1500">
                <a:solidFill>
                  <a:schemeClr val="dk1"/>
                </a:solidFill>
              </a:rPr>
              <a:t> like North America, Japan and European Union. For each game, basic information like </a:t>
            </a:r>
            <a:r>
              <a:rPr lang="en" sz="1500">
                <a:solidFill>
                  <a:srgbClr val="11FFFF"/>
                </a:solidFill>
              </a:rPr>
              <a:t>publishing platform</a:t>
            </a:r>
            <a:r>
              <a:rPr lang="en" sz="1500">
                <a:solidFill>
                  <a:schemeClr val="dk1"/>
                </a:solidFill>
              </a:rPr>
              <a:t>, </a:t>
            </a:r>
            <a:r>
              <a:rPr lang="en" sz="1500">
                <a:solidFill>
                  <a:srgbClr val="11FFFF"/>
                </a:solidFill>
              </a:rPr>
              <a:t>year of release</a:t>
            </a:r>
            <a:r>
              <a:rPr lang="en" sz="1500">
                <a:solidFill>
                  <a:schemeClr val="dk1"/>
                </a:solidFill>
              </a:rPr>
              <a:t>, </a:t>
            </a:r>
            <a:r>
              <a:rPr lang="en" sz="1500">
                <a:solidFill>
                  <a:srgbClr val="11FFFF"/>
                </a:solidFill>
              </a:rPr>
              <a:t>genre</a:t>
            </a:r>
            <a:r>
              <a:rPr lang="en" sz="1500">
                <a:solidFill>
                  <a:schemeClr val="dk1"/>
                </a:solidFill>
              </a:rPr>
              <a:t> and</a:t>
            </a:r>
            <a:r>
              <a:rPr lang="en" sz="1500">
                <a:solidFill>
                  <a:srgbClr val="11FFFF"/>
                </a:solidFill>
              </a:rPr>
              <a:t> publisher</a:t>
            </a:r>
            <a:r>
              <a:rPr lang="en" sz="1500">
                <a:solidFill>
                  <a:schemeClr val="dk1"/>
                </a:solidFill>
              </a:rPr>
              <a:t> are included. Additionally the </a:t>
            </a:r>
            <a:r>
              <a:rPr lang="en" sz="1500">
                <a:solidFill>
                  <a:srgbClr val="11FFFF"/>
                </a:solidFill>
              </a:rPr>
              <a:t>critic score</a:t>
            </a:r>
            <a:r>
              <a:rPr lang="en" sz="1500">
                <a:solidFill>
                  <a:schemeClr val="dk1"/>
                </a:solidFill>
              </a:rPr>
              <a:t> from </a:t>
            </a:r>
            <a:r>
              <a:rPr lang="en" sz="1500" u="sng">
                <a:solidFill>
                  <a:schemeClr val="dk1"/>
                </a:solidFill>
                <a:hlinkClick r:id="rId6">
                  <a:extLst>
                    <a:ext uri="{A12FA001-AC4F-418D-AE19-62706E023703}">
                      <ahyp:hlinkClr val="tx"/>
                    </a:ext>
                  </a:extLst>
                </a:hlinkClick>
              </a:rPr>
              <a:t>Metacritic</a:t>
            </a:r>
            <a:r>
              <a:rPr lang="en" sz="1500">
                <a:solidFill>
                  <a:schemeClr val="dk1"/>
                </a:solidFill>
              </a:rPr>
              <a:t>, user count, developer and </a:t>
            </a:r>
            <a:r>
              <a:rPr lang="en" sz="1500" u="sng">
                <a:solidFill>
                  <a:schemeClr val="dk1"/>
                </a:solidFill>
                <a:hlinkClick r:id="rId7">
                  <a:extLst>
                    <a:ext uri="{A12FA001-AC4F-418D-AE19-62706E023703}">
                      <ahyp:hlinkClr val="tx"/>
                    </a:ext>
                  </a:extLst>
                </a:hlinkClick>
              </a:rPr>
              <a:t>ESRB</a:t>
            </a:r>
            <a:r>
              <a:rPr lang="en" sz="1500">
                <a:solidFill>
                  <a:schemeClr val="dk1"/>
                </a:solidFill>
              </a:rPr>
              <a:t> </a:t>
            </a:r>
            <a:r>
              <a:rPr lang="en" sz="1500">
                <a:solidFill>
                  <a:srgbClr val="11FFFF"/>
                </a:solidFill>
              </a:rPr>
              <a:t>user rating</a:t>
            </a:r>
            <a:r>
              <a:rPr lang="en" sz="1500">
                <a:solidFill>
                  <a:schemeClr val="dk1"/>
                </a:solidFill>
              </a:rPr>
              <a:t> are provided.</a:t>
            </a:r>
            <a:endParaRPr sz="1500">
              <a:solidFill>
                <a:schemeClr val="dk1"/>
              </a:solidFill>
            </a:endParaRPr>
          </a:p>
        </p:txBody>
      </p:sp>
      <p:sp>
        <p:nvSpPr>
          <p:cNvPr id="642" name="Google Shape;642;p40"/>
          <p:cNvSpPr txBox="1"/>
          <p:nvPr>
            <p:ph type="title"/>
          </p:nvPr>
        </p:nvSpPr>
        <p:spPr>
          <a:xfrm>
            <a:off x="3148472" y="1578175"/>
            <a:ext cx="2847000" cy="896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900">
                <a:solidFill>
                  <a:srgbClr val="F3F3F3"/>
                </a:solidFill>
              </a:rPr>
              <a:t>About the Dataset</a:t>
            </a:r>
            <a:endParaRPr sz="2900">
              <a:solidFill>
                <a:srgbClr val="F3F3F3"/>
              </a:solidFill>
              <a:latin typeface="Teko"/>
              <a:ea typeface="Teko"/>
              <a:cs typeface="Teko"/>
              <a:sym typeface="Teko"/>
            </a:endParaRPr>
          </a:p>
        </p:txBody>
      </p:sp>
      <p:pic>
        <p:nvPicPr>
          <p:cNvPr id="643" name="Google Shape;643;p40"/>
          <p:cNvPicPr preferRelativeResize="0"/>
          <p:nvPr/>
        </p:nvPicPr>
        <p:blipFill rotWithShape="1">
          <a:blip r:embed="rId4">
            <a:alphaModFix/>
          </a:blip>
          <a:srcRect b="0" l="0" r="0" t="63908"/>
          <a:stretch/>
        </p:blipFill>
        <p:spPr>
          <a:xfrm flipH="1" rot="10800000">
            <a:off x="-239964" y="-80172"/>
            <a:ext cx="9574502" cy="1943800"/>
          </a:xfrm>
          <a:prstGeom prst="rect">
            <a:avLst/>
          </a:prstGeom>
          <a:noFill/>
          <a:ln>
            <a:noFill/>
          </a:ln>
        </p:spPr>
      </p:pic>
      <p:pic>
        <p:nvPicPr>
          <p:cNvPr id="644" name="Google Shape;644;p40"/>
          <p:cNvPicPr preferRelativeResize="0"/>
          <p:nvPr/>
        </p:nvPicPr>
        <p:blipFill rotWithShape="1">
          <a:blip r:embed="rId4">
            <a:alphaModFix/>
          </a:blip>
          <a:srcRect b="0" l="0" r="0" t="63908"/>
          <a:stretch/>
        </p:blipFill>
        <p:spPr>
          <a:xfrm>
            <a:off x="-190539" y="3430716"/>
            <a:ext cx="9574502" cy="1943800"/>
          </a:xfrm>
          <a:prstGeom prst="rect">
            <a:avLst/>
          </a:prstGeom>
          <a:noFill/>
          <a:ln>
            <a:noFill/>
          </a:ln>
          <a:effectLst>
            <a:outerShdw blurRad="57150" rotWithShape="0" algn="bl" dir="5400000" dist="19050">
              <a:srgbClr val="000000">
                <a:alpha val="50000"/>
              </a:srgbClr>
            </a:outerShdw>
          </a:effectLst>
        </p:spPr>
      </p:pic>
      <p:pic>
        <p:nvPicPr>
          <p:cNvPr id="645" name="Google Shape;645;p40"/>
          <p:cNvPicPr preferRelativeResize="0"/>
          <p:nvPr/>
        </p:nvPicPr>
        <p:blipFill rotWithShape="1">
          <a:blip r:embed="rId4">
            <a:alphaModFix/>
          </a:blip>
          <a:srcRect b="0" l="0" r="0" t="63908"/>
          <a:stretch/>
        </p:blipFill>
        <p:spPr>
          <a:xfrm flipH="1" rot="10800000">
            <a:off x="-239964" y="-80172"/>
            <a:ext cx="9574502" cy="194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1"/>
          <p:cNvSpPr txBox="1"/>
          <p:nvPr>
            <p:ph idx="1" type="subTitle"/>
          </p:nvPr>
        </p:nvSpPr>
        <p:spPr>
          <a:xfrm>
            <a:off x="4012575" y="1858350"/>
            <a:ext cx="5019900" cy="3795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rgbClr val="F3F3F3"/>
              </a:buClr>
              <a:buSzPts val="1500"/>
              <a:buChar char="❏"/>
            </a:pPr>
            <a:r>
              <a:rPr lang="en" sz="1500">
                <a:solidFill>
                  <a:srgbClr val="11FFFF"/>
                </a:solidFill>
              </a:rPr>
              <a:t>Video game industry</a:t>
            </a:r>
            <a:endParaRPr sz="1500">
              <a:solidFill>
                <a:srgbClr val="F3F3F3"/>
              </a:solidFill>
            </a:endParaRPr>
          </a:p>
          <a:p>
            <a:pPr indent="0" lvl="0" marL="0" rtl="0" algn="l">
              <a:lnSpc>
                <a:spcPct val="150000"/>
              </a:lnSpc>
              <a:spcBef>
                <a:spcPts val="1200"/>
              </a:spcBef>
              <a:spcAft>
                <a:spcPts val="0"/>
              </a:spcAft>
              <a:buNone/>
            </a:pPr>
            <a:r>
              <a:t/>
            </a:r>
            <a:endParaRPr sz="1500">
              <a:solidFill>
                <a:srgbClr val="F3F3F3"/>
              </a:solidFill>
            </a:endParaRPr>
          </a:p>
          <a:p>
            <a:pPr indent="-323850" lvl="0" marL="457200" rtl="0" algn="l">
              <a:lnSpc>
                <a:spcPct val="150000"/>
              </a:lnSpc>
              <a:spcBef>
                <a:spcPts val="1200"/>
              </a:spcBef>
              <a:spcAft>
                <a:spcPts val="0"/>
              </a:spcAft>
              <a:buClr>
                <a:srgbClr val="F3F3F3"/>
              </a:buClr>
              <a:buSzPts val="1500"/>
              <a:buChar char="❏"/>
            </a:pPr>
            <a:r>
              <a:rPr lang="en" sz="1400">
                <a:solidFill>
                  <a:srgbClr val="11FFFF"/>
                </a:solidFill>
              </a:rPr>
              <a:t>Our focus on Console game</a:t>
            </a:r>
            <a:endParaRPr sz="1500">
              <a:solidFill>
                <a:srgbClr val="F3F3F3"/>
              </a:solidFill>
            </a:endParaRPr>
          </a:p>
        </p:txBody>
      </p:sp>
      <p:sp>
        <p:nvSpPr>
          <p:cNvPr id="651" name="Google Shape;651;p41"/>
          <p:cNvSpPr txBox="1"/>
          <p:nvPr>
            <p:ph type="title"/>
          </p:nvPr>
        </p:nvSpPr>
        <p:spPr>
          <a:xfrm>
            <a:off x="1078952" y="2259300"/>
            <a:ext cx="2797200" cy="6249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lang="en">
                <a:solidFill>
                  <a:srgbClr val="F3F3F3"/>
                </a:solidFill>
              </a:rPr>
              <a:t>Background</a:t>
            </a:r>
            <a:endParaRPr>
              <a:solidFill>
                <a:srgbClr val="F3F3F3"/>
              </a:solidFill>
              <a:latin typeface="Teko"/>
              <a:ea typeface="Teko"/>
              <a:cs typeface="Teko"/>
              <a:sym typeface="Teko"/>
            </a:endParaRPr>
          </a:p>
        </p:txBody>
      </p:sp>
      <p:pic>
        <p:nvPicPr>
          <p:cNvPr id="652" name="Google Shape;652;p41"/>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53" name="Google Shape;653;p41"/>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54" name="Google Shape;654;p41"/>
          <p:cNvGrpSpPr/>
          <p:nvPr/>
        </p:nvGrpSpPr>
        <p:grpSpPr>
          <a:xfrm>
            <a:off x="3199414" y="3095733"/>
            <a:ext cx="5944582" cy="1320238"/>
            <a:chOff x="2735900" y="3141850"/>
            <a:chExt cx="4615000" cy="1024950"/>
          </a:xfrm>
        </p:grpSpPr>
        <p:sp>
          <p:nvSpPr>
            <p:cNvPr id="655" name="Google Shape;655;p41"/>
            <p:cNvSpPr/>
            <p:nvPr/>
          </p:nvSpPr>
          <p:spPr>
            <a:xfrm>
              <a:off x="2766025" y="3202100"/>
              <a:ext cx="4584875" cy="964700"/>
            </a:xfrm>
            <a:custGeom>
              <a:rect b="b" l="l" r="r" t="t"/>
              <a:pathLst>
                <a:path extrusionOk="0" h="38588" w="183395">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2735900" y="3141850"/>
              <a:ext cx="71075" cy="71100"/>
            </a:xfrm>
            <a:custGeom>
              <a:rect b="b" l="l" r="r" t="t"/>
              <a:pathLst>
                <a:path extrusionOk="0" h="2844" w="2843">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2"/>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r>
              <a:rPr lang="en" sz="2800"/>
              <a:t>: </a:t>
            </a:r>
            <a:r>
              <a:rPr lang="en"/>
              <a:t>Missing Values</a:t>
            </a:r>
            <a:endParaRPr/>
          </a:p>
        </p:txBody>
      </p:sp>
      <p:pic>
        <p:nvPicPr>
          <p:cNvPr id="662" name="Google Shape;662;p42"/>
          <p:cNvPicPr preferRelativeResize="0"/>
          <p:nvPr/>
        </p:nvPicPr>
        <p:blipFill>
          <a:blip r:embed="rId3">
            <a:alphaModFix/>
          </a:blip>
          <a:stretch>
            <a:fillRect/>
          </a:stretch>
        </p:blipFill>
        <p:spPr>
          <a:xfrm>
            <a:off x="2735088" y="1180825"/>
            <a:ext cx="5990994" cy="2590875"/>
          </a:xfrm>
          <a:prstGeom prst="rect">
            <a:avLst/>
          </a:prstGeom>
          <a:noFill/>
          <a:ln>
            <a:noFill/>
          </a:ln>
        </p:spPr>
      </p:pic>
      <p:sp>
        <p:nvSpPr>
          <p:cNvPr id="663" name="Google Shape;663;p42"/>
          <p:cNvSpPr txBox="1"/>
          <p:nvPr/>
        </p:nvSpPr>
        <p:spPr>
          <a:xfrm>
            <a:off x="579050" y="4017025"/>
            <a:ext cx="81657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700">
                <a:solidFill>
                  <a:srgbClr val="11FFFF"/>
                </a:solidFill>
                <a:latin typeface="Teko Light"/>
                <a:ea typeface="Teko Light"/>
                <a:cs typeface="Teko Light"/>
                <a:sym typeface="Teko Light"/>
              </a:rPr>
              <a:t>-&gt; Narrow our focus on Console Games released between 1999 and 2016</a:t>
            </a:r>
            <a:endParaRPr sz="1700">
              <a:solidFill>
                <a:srgbClr val="11FFFF"/>
              </a:solidFill>
              <a:latin typeface="Teko Light"/>
              <a:ea typeface="Teko Light"/>
              <a:cs typeface="Teko Light"/>
              <a:sym typeface="Teko Light"/>
            </a:endParaRPr>
          </a:p>
        </p:txBody>
      </p:sp>
      <p:pic>
        <p:nvPicPr>
          <p:cNvPr id="664" name="Google Shape;664;p42"/>
          <p:cNvPicPr preferRelativeResize="0"/>
          <p:nvPr/>
        </p:nvPicPr>
        <p:blipFill>
          <a:blip r:embed="rId4">
            <a:alphaModFix/>
          </a:blip>
          <a:stretch>
            <a:fillRect/>
          </a:stretch>
        </p:blipFill>
        <p:spPr>
          <a:xfrm>
            <a:off x="417900" y="2309526"/>
            <a:ext cx="2240051" cy="1462180"/>
          </a:xfrm>
          <a:prstGeom prst="rect">
            <a:avLst/>
          </a:prstGeom>
          <a:noFill/>
          <a:ln>
            <a:noFill/>
          </a:ln>
        </p:spPr>
      </p:pic>
      <p:pic>
        <p:nvPicPr>
          <p:cNvPr id="665" name="Google Shape;665;p42"/>
          <p:cNvPicPr preferRelativeResize="0"/>
          <p:nvPr/>
        </p:nvPicPr>
        <p:blipFill>
          <a:blip r:embed="rId5">
            <a:alphaModFix/>
          </a:blip>
          <a:stretch>
            <a:fillRect/>
          </a:stretch>
        </p:blipFill>
        <p:spPr>
          <a:xfrm>
            <a:off x="417913" y="1196060"/>
            <a:ext cx="2240051" cy="502339"/>
          </a:xfrm>
          <a:prstGeom prst="rect">
            <a:avLst/>
          </a:prstGeom>
          <a:noFill/>
          <a:ln>
            <a:noFill/>
          </a:ln>
        </p:spPr>
      </p:pic>
      <p:pic>
        <p:nvPicPr>
          <p:cNvPr id="666" name="Google Shape;666;p42"/>
          <p:cNvPicPr preferRelativeResize="0"/>
          <p:nvPr/>
        </p:nvPicPr>
        <p:blipFill>
          <a:blip r:embed="rId6">
            <a:alphaModFix/>
          </a:blip>
          <a:stretch>
            <a:fillRect/>
          </a:stretch>
        </p:blipFill>
        <p:spPr>
          <a:xfrm>
            <a:off x="417911" y="1698400"/>
            <a:ext cx="2240050" cy="5257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3"/>
          <p:cNvSpPr txBox="1"/>
          <p:nvPr>
            <p:ph type="ctrTitle"/>
          </p:nvPr>
        </p:nvSpPr>
        <p:spPr>
          <a:xfrm>
            <a:off x="1964850" y="-53629"/>
            <a:ext cx="52143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a:t>
            </a:r>
            <a:r>
              <a:rPr lang="en"/>
              <a:t> Data Analysis: Year of Release VS Sales</a:t>
            </a:r>
            <a:endParaRPr sz="2800"/>
          </a:p>
        </p:txBody>
      </p:sp>
      <p:pic>
        <p:nvPicPr>
          <p:cNvPr id="672" name="Google Shape;672;p43"/>
          <p:cNvPicPr preferRelativeResize="0"/>
          <p:nvPr/>
        </p:nvPicPr>
        <p:blipFill>
          <a:blip r:embed="rId3">
            <a:alphaModFix/>
          </a:blip>
          <a:stretch>
            <a:fillRect/>
          </a:stretch>
        </p:blipFill>
        <p:spPr>
          <a:xfrm>
            <a:off x="1723202" y="892575"/>
            <a:ext cx="5697598" cy="3710925"/>
          </a:xfrm>
          <a:prstGeom prst="rect">
            <a:avLst/>
          </a:prstGeom>
          <a:noFill/>
          <a:ln>
            <a:noFill/>
          </a:ln>
        </p:spPr>
      </p:pic>
      <p:cxnSp>
        <p:nvCxnSpPr>
          <p:cNvPr id="673" name="Google Shape;673;p43"/>
          <p:cNvCxnSpPr/>
          <p:nvPr/>
        </p:nvCxnSpPr>
        <p:spPr>
          <a:xfrm>
            <a:off x="3563900" y="1667200"/>
            <a:ext cx="0" cy="2278500"/>
          </a:xfrm>
          <a:prstGeom prst="straightConnector1">
            <a:avLst/>
          </a:prstGeom>
          <a:noFill/>
          <a:ln cap="flat" cmpd="sng" w="28575">
            <a:solidFill>
              <a:schemeClr val="dk2"/>
            </a:solidFill>
            <a:prstDash val="solid"/>
            <a:round/>
            <a:headEnd len="med" w="med" type="none"/>
            <a:tailEnd len="med" w="med" type="none"/>
          </a:ln>
        </p:spPr>
      </p:cxnSp>
      <p:cxnSp>
        <p:nvCxnSpPr>
          <p:cNvPr id="674" name="Google Shape;674;p43"/>
          <p:cNvCxnSpPr/>
          <p:nvPr/>
        </p:nvCxnSpPr>
        <p:spPr>
          <a:xfrm>
            <a:off x="4736125" y="1667200"/>
            <a:ext cx="0" cy="2278500"/>
          </a:xfrm>
          <a:prstGeom prst="straightConnector1">
            <a:avLst/>
          </a:prstGeom>
          <a:noFill/>
          <a:ln cap="flat" cmpd="sng" w="28575">
            <a:solidFill>
              <a:schemeClr val="dk2"/>
            </a:solidFill>
            <a:prstDash val="solid"/>
            <a:round/>
            <a:headEnd len="med" w="med" type="none"/>
            <a:tailEnd len="med" w="med" type="none"/>
          </a:ln>
        </p:spPr>
      </p:cxnSp>
      <p:sp>
        <p:nvSpPr>
          <p:cNvPr id="675" name="Google Shape;675;p43"/>
          <p:cNvSpPr txBox="1"/>
          <p:nvPr/>
        </p:nvSpPr>
        <p:spPr>
          <a:xfrm>
            <a:off x="2445675" y="1434450"/>
            <a:ext cx="97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Period 1</a:t>
            </a:r>
            <a:endParaRPr b="1" sz="1100">
              <a:latin typeface="Nunito"/>
              <a:ea typeface="Nunito"/>
              <a:cs typeface="Nunito"/>
              <a:sym typeface="Nunito"/>
            </a:endParaRPr>
          </a:p>
        </p:txBody>
      </p:sp>
      <p:sp>
        <p:nvSpPr>
          <p:cNvPr id="676" name="Google Shape;676;p43"/>
          <p:cNvSpPr txBox="1"/>
          <p:nvPr/>
        </p:nvSpPr>
        <p:spPr>
          <a:xfrm>
            <a:off x="3660113" y="1434450"/>
            <a:ext cx="97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Period 2</a:t>
            </a:r>
            <a:endParaRPr b="1" sz="1100">
              <a:latin typeface="Nunito"/>
              <a:ea typeface="Nunito"/>
              <a:cs typeface="Nunito"/>
              <a:sym typeface="Nunito"/>
            </a:endParaRPr>
          </a:p>
        </p:txBody>
      </p:sp>
      <p:sp>
        <p:nvSpPr>
          <p:cNvPr id="677" name="Google Shape;677;p43"/>
          <p:cNvSpPr txBox="1"/>
          <p:nvPr/>
        </p:nvSpPr>
        <p:spPr>
          <a:xfrm>
            <a:off x="4787975" y="1434450"/>
            <a:ext cx="979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Period 3</a:t>
            </a:r>
            <a:endParaRPr b="1" sz="11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44"/>
          <p:cNvPicPr preferRelativeResize="0"/>
          <p:nvPr/>
        </p:nvPicPr>
        <p:blipFill>
          <a:blip r:embed="rId3">
            <a:alphaModFix/>
          </a:blip>
          <a:stretch>
            <a:fillRect/>
          </a:stretch>
        </p:blipFill>
        <p:spPr>
          <a:xfrm>
            <a:off x="73175" y="1074725"/>
            <a:ext cx="4199076" cy="1922362"/>
          </a:xfrm>
          <a:prstGeom prst="rect">
            <a:avLst/>
          </a:prstGeom>
          <a:noFill/>
          <a:ln>
            <a:noFill/>
          </a:ln>
        </p:spPr>
      </p:pic>
      <p:pic>
        <p:nvPicPr>
          <p:cNvPr id="683" name="Google Shape;683;p44"/>
          <p:cNvPicPr preferRelativeResize="0"/>
          <p:nvPr/>
        </p:nvPicPr>
        <p:blipFill>
          <a:blip r:embed="rId3">
            <a:alphaModFix/>
          </a:blip>
          <a:stretch>
            <a:fillRect/>
          </a:stretch>
        </p:blipFill>
        <p:spPr>
          <a:xfrm>
            <a:off x="2551287" y="2025187"/>
            <a:ext cx="4041445" cy="1850214"/>
          </a:xfrm>
          <a:prstGeom prst="rect">
            <a:avLst/>
          </a:prstGeom>
          <a:noFill/>
          <a:ln>
            <a:noFill/>
          </a:ln>
        </p:spPr>
      </p:pic>
      <p:pic>
        <p:nvPicPr>
          <p:cNvPr id="684" name="Google Shape;684;p44"/>
          <p:cNvPicPr preferRelativeResize="0"/>
          <p:nvPr/>
        </p:nvPicPr>
        <p:blipFill rotWithShape="1">
          <a:blip r:embed="rId4">
            <a:alphaModFix/>
          </a:blip>
          <a:srcRect b="0" l="1421" r="1207" t="0"/>
          <a:stretch/>
        </p:blipFill>
        <p:spPr>
          <a:xfrm>
            <a:off x="4894350" y="3179859"/>
            <a:ext cx="4199087" cy="1850213"/>
          </a:xfrm>
          <a:prstGeom prst="rect">
            <a:avLst/>
          </a:prstGeom>
          <a:noFill/>
          <a:ln>
            <a:noFill/>
          </a:ln>
        </p:spPr>
      </p:pic>
      <p:sp>
        <p:nvSpPr>
          <p:cNvPr id="685" name="Google Shape;685;p44"/>
          <p:cNvSpPr txBox="1"/>
          <p:nvPr/>
        </p:nvSpPr>
        <p:spPr>
          <a:xfrm>
            <a:off x="-25469" y="844800"/>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11FFFF"/>
                </a:solidFill>
                <a:latin typeface="Teko"/>
                <a:ea typeface="Teko"/>
                <a:cs typeface="Teko"/>
                <a:sym typeface="Teko"/>
              </a:rPr>
              <a:t>Period 1</a:t>
            </a:r>
            <a:endParaRPr sz="2400">
              <a:solidFill>
                <a:srgbClr val="11FFFF"/>
              </a:solidFill>
              <a:latin typeface="Teko"/>
              <a:ea typeface="Teko"/>
              <a:cs typeface="Teko"/>
              <a:sym typeface="Teko"/>
            </a:endParaRPr>
          </a:p>
        </p:txBody>
      </p:sp>
      <p:sp>
        <p:nvSpPr>
          <p:cNvPr id="686" name="Google Shape;686;p44"/>
          <p:cNvSpPr txBox="1"/>
          <p:nvPr/>
        </p:nvSpPr>
        <p:spPr>
          <a:xfrm>
            <a:off x="2551281" y="1757875"/>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11FFFF"/>
                </a:solidFill>
                <a:latin typeface="Teko"/>
                <a:ea typeface="Teko"/>
                <a:cs typeface="Teko"/>
                <a:sym typeface="Teko"/>
              </a:rPr>
              <a:t>Period 2</a:t>
            </a:r>
            <a:endParaRPr sz="2400">
              <a:solidFill>
                <a:srgbClr val="11FFFF"/>
              </a:solidFill>
              <a:latin typeface="Teko"/>
              <a:ea typeface="Teko"/>
              <a:cs typeface="Teko"/>
              <a:sym typeface="Teko"/>
            </a:endParaRPr>
          </a:p>
        </p:txBody>
      </p:sp>
      <p:sp>
        <p:nvSpPr>
          <p:cNvPr id="687" name="Google Shape;687;p44"/>
          <p:cNvSpPr txBox="1"/>
          <p:nvPr/>
        </p:nvSpPr>
        <p:spPr>
          <a:xfrm>
            <a:off x="4894356" y="2932075"/>
            <a:ext cx="894900" cy="540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sz="2400">
                <a:solidFill>
                  <a:srgbClr val="11FFFF"/>
                </a:solidFill>
                <a:latin typeface="Teko"/>
                <a:ea typeface="Teko"/>
                <a:cs typeface="Teko"/>
                <a:sym typeface="Teko"/>
              </a:rPr>
              <a:t>Period 3</a:t>
            </a:r>
            <a:endParaRPr sz="2400">
              <a:solidFill>
                <a:srgbClr val="11FFFF"/>
              </a:solidFill>
              <a:latin typeface="Teko"/>
              <a:ea typeface="Teko"/>
              <a:cs typeface="Teko"/>
              <a:sym typeface="Teko"/>
            </a:endParaRPr>
          </a:p>
        </p:txBody>
      </p:sp>
      <p:sp>
        <p:nvSpPr>
          <p:cNvPr id="688" name="Google Shape;688;p44"/>
          <p:cNvSpPr txBox="1"/>
          <p:nvPr>
            <p:ph type="ctrTitle"/>
          </p:nvPr>
        </p:nvSpPr>
        <p:spPr>
          <a:xfrm>
            <a:off x="980400" y="-53625"/>
            <a:ext cx="7183200" cy="94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rPr lang="en"/>
              <a:t>Platform’s strategy based on the games released by genre (Period 1-3)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5"/>
          <p:cNvSpPr txBox="1"/>
          <p:nvPr>
            <p:ph type="ctrTitle"/>
          </p:nvPr>
        </p:nvSpPr>
        <p:spPr>
          <a:xfrm>
            <a:off x="1348450" y="81330"/>
            <a:ext cx="64470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Global game sales by period and platform</a:t>
            </a:r>
            <a:endParaRPr/>
          </a:p>
        </p:txBody>
      </p:sp>
      <p:graphicFrame>
        <p:nvGraphicFramePr>
          <p:cNvPr id="694" name="Google Shape;694;p45"/>
          <p:cNvGraphicFramePr/>
          <p:nvPr/>
        </p:nvGraphicFramePr>
        <p:xfrm>
          <a:off x="495000" y="1199575"/>
          <a:ext cx="3000000" cy="3000000"/>
        </p:xfrm>
        <a:graphic>
          <a:graphicData uri="http://schemas.openxmlformats.org/drawingml/2006/table">
            <a:tbl>
              <a:tblPr>
                <a:noFill/>
                <a:tableStyleId>{03641816-E69B-44FD-9806-7066F7FB6176}</a:tableStyleId>
              </a:tblPr>
              <a:tblGrid>
                <a:gridCol w="1398300"/>
                <a:gridCol w="1688925"/>
                <a:gridCol w="1688925"/>
                <a:gridCol w="1688925"/>
                <a:gridCol w="1688925"/>
              </a:tblGrid>
              <a:tr h="750025">
                <a:tc gridSpan="2">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Platform manufacturer</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Period 1 </a:t>
                      </a:r>
                      <a:endParaRPr b="1" sz="1700">
                        <a:solidFill>
                          <a:schemeClr val="lt1"/>
                        </a:solidFill>
                        <a:latin typeface="Calibri"/>
                        <a:ea typeface="Calibri"/>
                        <a:cs typeface="Calibri"/>
                        <a:sym typeface="Calibri"/>
                      </a:endParaRPr>
                    </a:p>
                    <a:p>
                      <a:pPr indent="0" lvl="0" marL="0" rtl="0" algn="ctr">
                        <a:spcBef>
                          <a:spcPts val="0"/>
                        </a:spcBef>
                        <a:spcAft>
                          <a:spcPts val="0"/>
                        </a:spcAft>
                        <a:buNone/>
                      </a:pPr>
                      <a:r>
                        <a:rPr b="1" lang="en" sz="1700">
                          <a:solidFill>
                            <a:schemeClr val="lt1"/>
                          </a:solidFill>
                          <a:latin typeface="Calibri"/>
                          <a:ea typeface="Calibri"/>
                          <a:cs typeface="Calibri"/>
                          <a:sym typeface="Calibri"/>
                        </a:rPr>
                        <a:t>(1999 ~ 2004)</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Period 2</a:t>
                      </a:r>
                      <a:endParaRPr b="1" sz="1700">
                        <a:solidFill>
                          <a:schemeClr val="lt1"/>
                        </a:solidFill>
                        <a:latin typeface="Calibri"/>
                        <a:ea typeface="Calibri"/>
                        <a:cs typeface="Calibri"/>
                        <a:sym typeface="Calibri"/>
                      </a:endParaRPr>
                    </a:p>
                    <a:p>
                      <a:pPr indent="0" lvl="0" marL="0" rtl="0" algn="ctr">
                        <a:spcBef>
                          <a:spcPts val="0"/>
                        </a:spcBef>
                        <a:spcAft>
                          <a:spcPts val="0"/>
                        </a:spcAft>
                        <a:buNone/>
                      </a:pPr>
                      <a:r>
                        <a:rPr b="1" lang="en" sz="1700">
                          <a:solidFill>
                            <a:schemeClr val="lt1"/>
                          </a:solidFill>
                          <a:latin typeface="Calibri"/>
                          <a:ea typeface="Calibri"/>
                          <a:cs typeface="Calibri"/>
                          <a:sym typeface="Calibri"/>
                        </a:rPr>
                        <a:t>(2005 ~ 2011)</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Period 3</a:t>
                      </a:r>
                      <a:endParaRPr b="1" sz="1700">
                        <a:solidFill>
                          <a:schemeClr val="lt1"/>
                        </a:solidFill>
                        <a:latin typeface="Calibri"/>
                        <a:ea typeface="Calibri"/>
                        <a:cs typeface="Calibri"/>
                        <a:sym typeface="Calibri"/>
                      </a:endParaRPr>
                    </a:p>
                    <a:p>
                      <a:pPr indent="0" lvl="0" marL="0" rtl="0" algn="ctr">
                        <a:spcBef>
                          <a:spcPts val="0"/>
                        </a:spcBef>
                        <a:spcAft>
                          <a:spcPts val="0"/>
                        </a:spcAft>
                        <a:buNone/>
                      </a:pPr>
                      <a:r>
                        <a:rPr b="1" lang="en" sz="1700">
                          <a:solidFill>
                            <a:schemeClr val="lt1"/>
                          </a:solidFill>
                          <a:latin typeface="Calibri"/>
                          <a:ea typeface="Calibri"/>
                          <a:cs typeface="Calibri"/>
                          <a:sym typeface="Calibri"/>
                        </a:rPr>
                        <a:t>(2012 ~ 2016)</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rowSpan="2">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Sony</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Global Sales</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1099.25</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1345.17</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585.99</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vMerge="1"/>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Game Release</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1551</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2901</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1469</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rowSpan="2">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Nintendo</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Global Sales</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608.51</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1775.12</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304.99</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vMerge="1"/>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Game Release</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a:t> </a:t>
                      </a:r>
                      <a:r>
                        <a:rPr lang="en" sz="1700">
                          <a:solidFill>
                            <a:schemeClr val="lt1"/>
                          </a:solidFill>
                          <a:latin typeface="Calibri"/>
                          <a:ea typeface="Calibri"/>
                          <a:cs typeface="Calibri"/>
                          <a:sym typeface="Calibri"/>
                        </a:rPr>
                        <a:t>1266</a:t>
                      </a:r>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rgbClr val="11FFFF"/>
                          </a:solidFill>
                          <a:latin typeface="Calibri"/>
                          <a:ea typeface="Calibri"/>
                          <a:cs typeface="Calibri"/>
                          <a:sym typeface="Calibri"/>
                        </a:rPr>
                        <a:t>3735</a:t>
                      </a:r>
                      <a:endParaRPr b="1" sz="1700">
                        <a:solidFill>
                          <a:srgbClr val="11FFFF"/>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628</a:t>
                      </a:r>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rowSpan="2">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Microsoft</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Global Sales</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192.04</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784.96</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234.96</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r h="494125">
                <a:tc vMerge="1"/>
                <a:tc>
                  <a:txBody>
                    <a:bodyPr/>
                    <a:lstStyle/>
                    <a:p>
                      <a:pPr indent="0" lvl="0" marL="0" rtl="0" algn="ctr">
                        <a:spcBef>
                          <a:spcPts val="0"/>
                        </a:spcBef>
                        <a:spcAft>
                          <a:spcPts val="0"/>
                        </a:spcAft>
                        <a:buNone/>
                      </a:pPr>
                      <a:r>
                        <a:rPr b="1" lang="en" sz="1700">
                          <a:solidFill>
                            <a:schemeClr val="lt1"/>
                          </a:solidFill>
                          <a:latin typeface="Calibri"/>
                          <a:ea typeface="Calibri"/>
                          <a:cs typeface="Calibri"/>
                          <a:sym typeface="Calibri"/>
                        </a:rPr>
                        <a:t>Game Release</a:t>
                      </a:r>
                      <a:endParaRPr b="1"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558</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1185</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lt1"/>
                          </a:solidFill>
                          <a:latin typeface="Calibri"/>
                          <a:ea typeface="Calibri"/>
                          <a:cs typeface="Calibri"/>
                          <a:sym typeface="Calibri"/>
                        </a:rPr>
                        <a:t>292</a:t>
                      </a:r>
                      <a:endParaRPr sz="1700">
                        <a:solidFill>
                          <a:schemeClr val="lt1"/>
                        </a:solidFill>
                        <a:latin typeface="Calibri"/>
                        <a:ea typeface="Calibri"/>
                        <a:cs typeface="Calibri"/>
                        <a:sym typeface="Calibri"/>
                      </a:endParaRPr>
                    </a:p>
                  </a:txBody>
                  <a:tcPr marT="91425" marB="91425" marR="91425" marL="91425" anchor="ctr">
                    <a:lnL cap="flat" cmpd="sng" w="9525">
                      <a:solidFill>
                        <a:srgbClr val="11FFFF"/>
                      </a:solidFill>
                      <a:prstDash val="solid"/>
                      <a:round/>
                      <a:headEnd len="sm" w="sm" type="none"/>
                      <a:tailEnd len="sm" w="sm" type="none"/>
                    </a:lnL>
                    <a:lnR cap="flat" cmpd="sng" w="9525">
                      <a:solidFill>
                        <a:srgbClr val="11FFFF"/>
                      </a:solidFill>
                      <a:prstDash val="solid"/>
                      <a:round/>
                      <a:headEnd len="sm" w="sm" type="none"/>
                      <a:tailEnd len="sm" w="sm" type="none"/>
                    </a:lnR>
                    <a:lnT cap="flat" cmpd="sng" w="9525">
                      <a:solidFill>
                        <a:srgbClr val="11FFFF"/>
                      </a:solidFill>
                      <a:prstDash val="solid"/>
                      <a:round/>
                      <a:headEnd len="sm" w="sm" type="none"/>
                      <a:tailEnd len="sm" w="sm" type="none"/>
                    </a:lnT>
                    <a:lnB cap="flat" cmpd="sng" w="9525">
                      <a:solidFill>
                        <a:srgbClr val="11FFFF"/>
                      </a:solidFill>
                      <a:prstDash val="solid"/>
                      <a:round/>
                      <a:headEnd len="sm" w="sm" type="none"/>
                      <a:tailEnd len="sm" w="sm" type="none"/>
                    </a:lnB>
                  </a:tcPr>
                </a:tc>
              </a:tr>
            </a:tbl>
          </a:graphicData>
        </a:graphic>
      </p:graphicFrame>
      <p:sp>
        <p:nvSpPr>
          <p:cNvPr id="695" name="Google Shape;695;p45"/>
          <p:cNvSpPr txBox="1"/>
          <p:nvPr>
            <p:ph idx="4294967295" type="title"/>
          </p:nvPr>
        </p:nvSpPr>
        <p:spPr>
          <a:xfrm>
            <a:off x="1486200" y="814375"/>
            <a:ext cx="7239000" cy="38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t>(Sales : Million copies)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6"/>
          <p:cNvSpPr txBox="1"/>
          <p:nvPr>
            <p:ph type="ctrTitle"/>
          </p:nvPr>
        </p:nvSpPr>
        <p:spPr>
          <a:xfrm>
            <a:off x="1348500" y="66905"/>
            <a:ext cx="64470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 </a:t>
            </a:r>
            <a:endParaRPr/>
          </a:p>
          <a:p>
            <a:pPr indent="0" lvl="0" marL="0" rtl="0" algn="ctr">
              <a:spcBef>
                <a:spcPts val="0"/>
              </a:spcBef>
              <a:spcAft>
                <a:spcPts val="0"/>
              </a:spcAft>
              <a:buNone/>
            </a:pPr>
            <a:r>
              <a:rPr lang="en"/>
              <a:t>Critic/User Score Distribution</a:t>
            </a:r>
            <a:endParaRPr/>
          </a:p>
        </p:txBody>
      </p:sp>
      <p:pic>
        <p:nvPicPr>
          <p:cNvPr id="701" name="Google Shape;701;p46"/>
          <p:cNvPicPr preferRelativeResize="0"/>
          <p:nvPr/>
        </p:nvPicPr>
        <p:blipFill>
          <a:blip r:embed="rId3">
            <a:alphaModFix/>
          </a:blip>
          <a:stretch>
            <a:fillRect/>
          </a:stretch>
        </p:blipFill>
        <p:spPr>
          <a:xfrm>
            <a:off x="349188" y="1103726"/>
            <a:ext cx="3241981" cy="1920240"/>
          </a:xfrm>
          <a:prstGeom prst="rect">
            <a:avLst/>
          </a:prstGeom>
          <a:noFill/>
          <a:ln>
            <a:noFill/>
          </a:ln>
        </p:spPr>
      </p:pic>
      <p:pic>
        <p:nvPicPr>
          <p:cNvPr id="702" name="Google Shape;702;p46"/>
          <p:cNvPicPr preferRelativeResize="0"/>
          <p:nvPr/>
        </p:nvPicPr>
        <p:blipFill>
          <a:blip r:embed="rId4">
            <a:alphaModFix/>
          </a:blip>
          <a:stretch>
            <a:fillRect/>
          </a:stretch>
        </p:blipFill>
        <p:spPr>
          <a:xfrm>
            <a:off x="3591164" y="1103726"/>
            <a:ext cx="703244" cy="1920239"/>
          </a:xfrm>
          <a:prstGeom prst="rect">
            <a:avLst/>
          </a:prstGeom>
          <a:noFill/>
          <a:ln>
            <a:noFill/>
          </a:ln>
        </p:spPr>
      </p:pic>
      <p:pic>
        <p:nvPicPr>
          <p:cNvPr id="703" name="Google Shape;703;p46"/>
          <p:cNvPicPr preferRelativeResize="0"/>
          <p:nvPr/>
        </p:nvPicPr>
        <p:blipFill>
          <a:blip r:embed="rId5">
            <a:alphaModFix/>
          </a:blip>
          <a:stretch>
            <a:fillRect/>
          </a:stretch>
        </p:blipFill>
        <p:spPr>
          <a:xfrm>
            <a:off x="8084213" y="3023975"/>
            <a:ext cx="710489" cy="1920240"/>
          </a:xfrm>
          <a:prstGeom prst="rect">
            <a:avLst/>
          </a:prstGeom>
          <a:noFill/>
          <a:ln>
            <a:noFill/>
          </a:ln>
        </p:spPr>
      </p:pic>
      <p:pic>
        <p:nvPicPr>
          <p:cNvPr id="704" name="Google Shape;704;p46"/>
          <p:cNvPicPr preferRelativeResize="0"/>
          <p:nvPr/>
        </p:nvPicPr>
        <p:blipFill>
          <a:blip r:embed="rId6">
            <a:alphaModFix/>
          </a:blip>
          <a:stretch>
            <a:fillRect/>
          </a:stretch>
        </p:blipFill>
        <p:spPr>
          <a:xfrm>
            <a:off x="4294420" y="3023975"/>
            <a:ext cx="3789794" cy="1920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